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notesMasterIdLst>
    <p:notesMasterId r:id="rId31"/>
  </p:notesMasterIdLst>
  <p:sldIdLst>
    <p:sldId id="262" r:id="rId7"/>
    <p:sldId id="287" r:id="rId8"/>
    <p:sldId id="260" r:id="rId9"/>
    <p:sldId id="273" r:id="rId10"/>
    <p:sldId id="296" r:id="rId11"/>
    <p:sldId id="274" r:id="rId12"/>
    <p:sldId id="293" r:id="rId13"/>
    <p:sldId id="275" r:id="rId14"/>
    <p:sldId id="297" r:id="rId15"/>
    <p:sldId id="298" r:id="rId16"/>
    <p:sldId id="276" r:id="rId17"/>
    <p:sldId id="295" r:id="rId18"/>
    <p:sldId id="294" r:id="rId19"/>
    <p:sldId id="280" r:id="rId20"/>
    <p:sldId id="282" r:id="rId21"/>
    <p:sldId id="283" r:id="rId22"/>
    <p:sldId id="279" r:id="rId23"/>
    <p:sldId id="281" r:id="rId24"/>
    <p:sldId id="288" r:id="rId25"/>
    <p:sldId id="289" r:id="rId26"/>
    <p:sldId id="291" r:id="rId27"/>
    <p:sldId id="284" r:id="rId28"/>
    <p:sldId id="299" r:id="rId29"/>
    <p:sldId id="270" r:id="rId30"/>
  </p:sldIdLst>
  <p:sldSz cx="12192000" cy="6858000"/>
  <p:notesSz cx="6797675" cy="9926638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1"/>
    <p:restoredTop sz="83734" autoAdjust="0"/>
  </p:normalViewPr>
  <p:slideViewPr>
    <p:cSldViewPr snapToGrid="0" snapToObjects="1">
      <p:cViewPr varScale="1">
        <p:scale>
          <a:sx n="56" d="100"/>
          <a:sy n="56" d="100"/>
        </p:scale>
        <p:origin x="-91" y="-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-3834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51B1F-9AAF-1F47-9D5D-A554EBAF9EEF}" type="datetimeFigureOut">
              <a:rPr lang="sv-SE" smtClean="0"/>
              <a:t>2019-01-31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45672-FC49-C24F-AFEC-3855B3616F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Water cut on MMS</a:t>
            </a:r>
          </a:p>
          <a:p>
            <a:r>
              <a:rPr lang="en-US" dirty="0" smtClean="0"/>
              <a:t>Fixed cable length (10m increments) up to Major</a:t>
            </a:r>
          </a:p>
          <a:p>
            <a:r>
              <a:rPr lang="en-US" dirty="0" smtClean="0"/>
              <a:t>Master and upwards: 20m cables as standard, other length on </a:t>
            </a:r>
            <a:r>
              <a:rPr lang="en-US" smtClean="0"/>
              <a:t>special order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7356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Arial" charset="0"/>
              </a:rPr>
              <a:t>Product </a:t>
            </a:r>
            <a:r>
              <a:rPr lang="en-US" altLang="en-US" dirty="0" err="1" smtClean="0">
                <a:latin typeface="Arial" charset="0"/>
              </a:rPr>
              <a:t>diffrence</a:t>
            </a:r>
            <a:r>
              <a:rPr lang="en-US" altLang="en-US" dirty="0" smtClean="0">
                <a:latin typeface="Arial" charset="0"/>
              </a:rPr>
              <a:t> between F and </a:t>
            </a:r>
            <a:r>
              <a:rPr lang="en-US" altLang="en-US" dirty="0" err="1" smtClean="0">
                <a:latin typeface="Arial" charset="0"/>
              </a:rPr>
              <a:t>Gx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Only for G not F</a:t>
            </a:r>
          </a:p>
          <a:p>
            <a:r>
              <a:rPr lang="en-US" altLang="en-US" dirty="0" smtClean="0">
                <a:latin typeface="Arial" charset="0"/>
              </a:rPr>
              <a:t>F external starter but still no Smart</a:t>
            </a:r>
          </a:p>
          <a:p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Micro, Mini, Solid, </a:t>
            </a:r>
            <a:r>
              <a:rPr lang="en-US" altLang="en-US" dirty="0" err="1" smtClean="0">
                <a:latin typeface="Arial" charset="0"/>
              </a:rPr>
              <a:t>Minette</a:t>
            </a:r>
            <a:r>
              <a:rPr lang="en-US" altLang="en-US" dirty="0" smtClean="0">
                <a:latin typeface="Arial" charset="0"/>
              </a:rPr>
              <a:t>, </a:t>
            </a:r>
            <a:r>
              <a:rPr lang="en-US" altLang="en-US" dirty="0" err="1" smtClean="0">
                <a:latin typeface="Arial" charset="0"/>
              </a:rPr>
              <a:t>Minex</a:t>
            </a:r>
            <a:r>
              <a:rPr lang="en-US" altLang="en-US" dirty="0" smtClean="0">
                <a:latin typeface="Arial" charset="0"/>
              </a:rPr>
              <a:t>  Class F (125 C) </a:t>
            </a:r>
          </a:p>
          <a:p>
            <a:r>
              <a:rPr lang="en-US" altLang="en-US" dirty="0" smtClean="0">
                <a:latin typeface="Arial" charset="0"/>
              </a:rPr>
              <a:t>Minor-Mega class H (140 C)</a:t>
            </a:r>
          </a:p>
          <a:p>
            <a:endParaRPr lang="en-US" alt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GB" altLang="en-US" sz="1200" dirty="0" smtClean="0"/>
              <a:t>Phase sequence control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Does not allow the pump to start if the sequence is wrong</a:t>
            </a:r>
            <a:endParaRPr lang="sv-SE" altLang="en-US" sz="12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Use the phase shifter to shift two phases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dirty="0" smtClean="0"/>
          </a:p>
          <a:p>
            <a:pPr eaLnBrk="1" hangingPunct="1">
              <a:defRPr/>
            </a:pPr>
            <a:r>
              <a:rPr lang="en-GB" altLang="en-US" sz="1200" dirty="0" smtClean="0"/>
              <a:t>Phase failure guard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if one phase fails during operation</a:t>
            </a:r>
            <a:endParaRPr lang="sv-SE" altLang="en-US" sz="12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Automatic restart when all three phases are live again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b="0" dirty="0" smtClean="0"/>
          </a:p>
          <a:p>
            <a:pPr eaLnBrk="1" hangingPunct="1">
              <a:defRPr/>
            </a:pPr>
            <a:r>
              <a:rPr lang="en-GB" altLang="en-US" sz="1200" dirty="0" smtClean="0"/>
              <a:t>Temperature guard 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Thermal contacts connected to 15 and </a:t>
            </a:r>
            <a:r>
              <a:rPr lang="sv-SE" altLang="en-US" sz="1200" b="0" dirty="0" smtClean="0"/>
              <a:t>16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when overheated and automatically restarts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dirty="0" smtClean="0"/>
          </a:p>
          <a:p>
            <a:pPr eaLnBrk="1" hangingPunct="1">
              <a:defRPr/>
            </a:pPr>
            <a:r>
              <a:rPr lang="en-GB" altLang="en-US" sz="1200" dirty="0" smtClean="0"/>
              <a:t>Overload relay (external)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Only available on Master &amp; Matador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Connected to pin 13 &amp; 14 on the SMART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at high amp.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Manual restart by turning the power off and then on again</a:t>
            </a:r>
            <a:endParaRPr lang="en-US" alt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9142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5132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Arial" charset="0"/>
              </a:rPr>
              <a:t>Product </a:t>
            </a:r>
            <a:r>
              <a:rPr lang="en-US" altLang="en-US" dirty="0" err="1" smtClean="0">
                <a:latin typeface="Arial" charset="0"/>
              </a:rPr>
              <a:t>diffrence</a:t>
            </a:r>
            <a:r>
              <a:rPr lang="en-US" altLang="en-US" dirty="0" smtClean="0">
                <a:latin typeface="Arial" charset="0"/>
              </a:rPr>
              <a:t> between F and </a:t>
            </a:r>
            <a:r>
              <a:rPr lang="en-US" altLang="en-US" dirty="0" err="1" smtClean="0">
                <a:latin typeface="Arial" charset="0"/>
              </a:rPr>
              <a:t>Gx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Only for G not F</a:t>
            </a:r>
          </a:p>
          <a:p>
            <a:r>
              <a:rPr lang="en-US" altLang="en-US" dirty="0" smtClean="0">
                <a:latin typeface="Arial" charset="0"/>
              </a:rPr>
              <a:t>F external starter but still no Smart</a:t>
            </a:r>
          </a:p>
          <a:p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Micro, Mini, Solid, </a:t>
            </a:r>
            <a:r>
              <a:rPr lang="en-US" altLang="en-US" dirty="0" err="1" smtClean="0">
                <a:latin typeface="Arial" charset="0"/>
              </a:rPr>
              <a:t>Minette</a:t>
            </a:r>
            <a:r>
              <a:rPr lang="en-US" altLang="en-US" dirty="0" smtClean="0">
                <a:latin typeface="Arial" charset="0"/>
              </a:rPr>
              <a:t>, </a:t>
            </a:r>
            <a:r>
              <a:rPr lang="en-US" altLang="en-US" dirty="0" err="1" smtClean="0">
                <a:latin typeface="Arial" charset="0"/>
              </a:rPr>
              <a:t>Minex</a:t>
            </a:r>
            <a:r>
              <a:rPr lang="en-US" altLang="en-US" dirty="0" smtClean="0">
                <a:latin typeface="Arial" charset="0"/>
              </a:rPr>
              <a:t>  Class F (125 C) </a:t>
            </a:r>
          </a:p>
          <a:p>
            <a:r>
              <a:rPr lang="en-US" altLang="en-US" dirty="0" smtClean="0">
                <a:latin typeface="Arial" charset="0"/>
              </a:rPr>
              <a:t>Minor-Mega class H (140 C)</a:t>
            </a:r>
          </a:p>
          <a:p>
            <a:endParaRPr lang="en-US" alt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GB" altLang="en-US" sz="1200" dirty="0" smtClean="0"/>
              <a:t>Phase sequence control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Does not allow the pump to start if the sequence is wrong</a:t>
            </a:r>
            <a:endParaRPr lang="sv-SE" altLang="en-US" sz="12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Use the phase shifter to shift two phases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dirty="0" smtClean="0"/>
          </a:p>
          <a:p>
            <a:pPr eaLnBrk="1" hangingPunct="1">
              <a:defRPr/>
            </a:pPr>
            <a:r>
              <a:rPr lang="en-GB" altLang="en-US" sz="1200" dirty="0" smtClean="0"/>
              <a:t>Phase failure guard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if one phase fails during operation</a:t>
            </a:r>
            <a:endParaRPr lang="sv-SE" altLang="en-US" sz="12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Automatic restart when all three phases are live again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b="0" dirty="0" smtClean="0"/>
          </a:p>
          <a:p>
            <a:pPr eaLnBrk="1" hangingPunct="1">
              <a:defRPr/>
            </a:pPr>
            <a:r>
              <a:rPr lang="en-GB" altLang="en-US" sz="1200" dirty="0" smtClean="0"/>
              <a:t>Temperature guard 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Thermal contacts connected to 15 and </a:t>
            </a:r>
            <a:r>
              <a:rPr lang="sv-SE" altLang="en-US" sz="1200" b="0" dirty="0" smtClean="0"/>
              <a:t>16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when overheated and automatically restarts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dirty="0" smtClean="0"/>
          </a:p>
          <a:p>
            <a:pPr eaLnBrk="1" hangingPunct="1">
              <a:defRPr/>
            </a:pPr>
            <a:r>
              <a:rPr lang="en-GB" altLang="en-US" sz="1200" dirty="0" smtClean="0"/>
              <a:t>Overload relay (external)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Only available on Master &amp; Matador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Connected to pin 13 &amp; 14 on the SMART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at high amp.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Manual restart by turning the power off and then on again</a:t>
            </a:r>
            <a:endParaRPr lang="en-US" altLang="en-US" smtClean="0">
              <a:latin typeface="Arial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9142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Minette-Major 22 Nm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92034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Micro 0,9 x 230V</a:t>
            </a:r>
            <a:r>
              <a:rPr lang="en-US" baseline="0" dirty="0" smtClean="0"/>
              <a:t> x </a:t>
            </a:r>
            <a:r>
              <a:rPr lang="en-US" dirty="0" smtClean="0"/>
              <a:t>1mm2 / 2,7A = ~ 76,6 Meter</a:t>
            </a:r>
          </a:p>
          <a:p>
            <a:r>
              <a:rPr lang="en-US" dirty="0" smtClean="0"/>
              <a:t>Solid </a:t>
            </a:r>
            <a:r>
              <a:rPr lang="en-US" baseline="0" dirty="0" smtClean="0"/>
              <a:t> </a:t>
            </a:r>
            <a:r>
              <a:rPr lang="en-US" dirty="0" smtClean="0"/>
              <a:t>0,9 x 230V x 1mm2 / 5,2A = ~ 39,8 Meter</a:t>
            </a:r>
          </a:p>
          <a:p>
            <a:endParaRPr lang="en-US" dirty="0" smtClean="0"/>
          </a:p>
          <a:p>
            <a:r>
              <a:rPr lang="en-US" dirty="0" smtClean="0"/>
              <a:t>Major 400V x 2,5mm2 / 11A = 90 m</a:t>
            </a:r>
          </a:p>
          <a:p>
            <a:r>
              <a:rPr lang="en-US" dirty="0" smtClean="0"/>
              <a:t>Maxi  400V x 16mm2  / 65A = 98 m		(DOL)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Maxi  400V x</a:t>
            </a:r>
            <a:r>
              <a:rPr lang="en-US" baseline="0" dirty="0" smtClean="0"/>
              <a:t> 10mm2 / (65A/1,73)   = 108 m	</a:t>
            </a:r>
            <a:r>
              <a:rPr lang="en-US" dirty="0" smtClean="0"/>
              <a:t>(Y/D)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7356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Inspektionskammaren</a:t>
            </a:r>
            <a:r>
              <a:rPr lang="en-US" dirty="0" smtClean="0"/>
              <a:t> </a:t>
            </a:r>
            <a:r>
              <a:rPr lang="en-US" dirty="0" err="1" smtClean="0"/>
              <a:t>mellan</a:t>
            </a:r>
            <a:r>
              <a:rPr lang="en-US" dirty="0" smtClean="0"/>
              <a:t> </a:t>
            </a:r>
            <a:r>
              <a:rPr lang="en-US" dirty="0" err="1" smtClean="0"/>
              <a:t>oljehuset</a:t>
            </a:r>
            <a:r>
              <a:rPr lang="en-US" dirty="0" smtClean="0"/>
              <a:t> </a:t>
            </a:r>
            <a:r>
              <a:rPr lang="en-US" dirty="0" err="1" smtClean="0"/>
              <a:t>och</a:t>
            </a:r>
            <a:r>
              <a:rPr lang="en-US" dirty="0" smtClean="0"/>
              <a:t> </a:t>
            </a:r>
            <a:r>
              <a:rPr lang="en-US" dirty="0" err="1" smtClean="0"/>
              <a:t>motorutrymmet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torr</a:t>
            </a:r>
            <a:endParaRPr lang="en-US" baseline="0" dirty="0" smtClean="0"/>
          </a:p>
          <a:p>
            <a:endParaRPr lang="en-US" dirty="0" smtClean="0"/>
          </a:p>
          <a:p>
            <a:r>
              <a:rPr lang="en-US" b="1" dirty="0" err="1" smtClean="0"/>
              <a:t>Fabrik</a:t>
            </a:r>
            <a:endParaRPr lang="en-US" b="1" dirty="0" smtClean="0"/>
          </a:p>
          <a:p>
            <a:r>
              <a:rPr lang="en-US" dirty="0" smtClean="0"/>
              <a:t>Pharma White oilPL1301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Alternativ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använda</a:t>
            </a: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vid service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STATOIL HYDRAWAY WHITE 22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STATOIL MEDICWAY 32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Texaco White Oil Pharmaceutical 240W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0516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Inspektionskammaren</a:t>
            </a:r>
            <a:r>
              <a:rPr lang="en-US" dirty="0" smtClean="0"/>
              <a:t> </a:t>
            </a:r>
            <a:r>
              <a:rPr lang="en-US" dirty="0" err="1" smtClean="0"/>
              <a:t>mellan</a:t>
            </a:r>
            <a:r>
              <a:rPr lang="en-US" dirty="0" smtClean="0"/>
              <a:t> </a:t>
            </a:r>
            <a:r>
              <a:rPr lang="en-US" dirty="0" err="1" smtClean="0"/>
              <a:t>oljehuset</a:t>
            </a:r>
            <a:r>
              <a:rPr lang="en-US" dirty="0" smtClean="0"/>
              <a:t> </a:t>
            </a:r>
            <a:r>
              <a:rPr lang="en-US" dirty="0" err="1" smtClean="0"/>
              <a:t>och</a:t>
            </a:r>
            <a:r>
              <a:rPr lang="en-US" dirty="0" smtClean="0"/>
              <a:t> </a:t>
            </a:r>
            <a:r>
              <a:rPr lang="en-US" dirty="0" err="1" smtClean="0"/>
              <a:t>motorutrymmet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ska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torr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0516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err="1" smtClean="0"/>
              <a:t>Grön</a:t>
            </a:r>
            <a:r>
              <a:rPr lang="en-US" altLang="en-US" dirty="0" smtClean="0"/>
              <a:t> = </a:t>
            </a:r>
            <a:r>
              <a:rPr lang="en-US" altLang="en-US" dirty="0" err="1" smtClean="0"/>
              <a:t>viton</a:t>
            </a:r>
            <a:r>
              <a:rPr lang="en-US" altLang="en-US" dirty="0" smtClean="0"/>
              <a:t> – </a:t>
            </a:r>
            <a:r>
              <a:rPr lang="en-US" altLang="en-US" dirty="0" err="1" smtClean="0"/>
              <a:t>Bättre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värmehantering</a:t>
            </a:r>
            <a:endParaRPr lang="en-US" altLang="en-US" dirty="0" smtClean="0"/>
          </a:p>
          <a:p>
            <a:endParaRPr lang="en-US" altLang="en-US" dirty="0" smtClean="0"/>
          </a:p>
          <a:p>
            <a:r>
              <a:rPr lang="en-US" altLang="en-US" dirty="0" smtClean="0"/>
              <a:t>17 mm:  Minex – Minette   	(Salvador)</a:t>
            </a:r>
          </a:p>
          <a:p>
            <a:r>
              <a:rPr lang="en-US" altLang="en-US" dirty="0" smtClean="0"/>
              <a:t>20 mm: Minor – Major  		(Senior-Sandy)</a:t>
            </a:r>
          </a:p>
          <a:p>
            <a:r>
              <a:rPr lang="en-US" altLang="en-US" dirty="0" smtClean="0"/>
              <a:t>25 mm: Master</a:t>
            </a:r>
          </a:p>
          <a:p>
            <a:r>
              <a:rPr lang="en-US" altLang="en-US" dirty="0" smtClean="0"/>
              <a:t>35 mm: Matador</a:t>
            </a:r>
          </a:p>
          <a:p>
            <a:endParaRPr lang="en-US" altLang="en-US" dirty="0" smtClean="0"/>
          </a:p>
          <a:p>
            <a:r>
              <a:rPr lang="en-US" altLang="en-US" dirty="0" err="1" smtClean="0"/>
              <a:t>Först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i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plast</a:t>
            </a:r>
            <a:r>
              <a:rPr lang="en-US" altLang="en-US" dirty="0" smtClean="0"/>
              <a:t> men </a:t>
            </a:r>
            <a:r>
              <a:rPr lang="en-US" altLang="en-US" dirty="0" err="1" smtClean="0"/>
              <a:t>uppgraderads</a:t>
            </a:r>
            <a:r>
              <a:rPr lang="en-US" altLang="en-US" dirty="0" smtClean="0"/>
              <a:t> (</a:t>
            </a:r>
            <a:r>
              <a:rPr lang="en-US" altLang="en-US" dirty="0" err="1" smtClean="0"/>
              <a:t>mellan</a:t>
            </a:r>
            <a:r>
              <a:rPr lang="en-US" altLang="en-US" dirty="0" smtClean="0"/>
              <a:t> tetra-</a:t>
            </a:r>
            <a:r>
              <a:rPr lang="en-US" altLang="en-US" dirty="0" err="1" smtClean="0"/>
              <a:t>octa</a:t>
            </a:r>
            <a:r>
              <a:rPr lang="en-US" altLang="en-US" dirty="0" smtClean="0"/>
              <a:t>) till </a:t>
            </a:r>
            <a:r>
              <a:rPr lang="en-US" altLang="en-US" dirty="0" err="1" smtClean="0"/>
              <a:t>aluminium</a:t>
            </a:r>
            <a:r>
              <a:rPr lang="en-US" altLang="en-US" dirty="0" smtClean="0"/>
              <a:t> &amp; </a:t>
            </a:r>
            <a:r>
              <a:rPr lang="en-US" altLang="en-US" dirty="0" err="1" smtClean="0"/>
              <a:t>rostfritt</a:t>
            </a:r>
            <a:r>
              <a:rPr lang="en-US" altLang="en-US" dirty="0" smtClean="0"/>
              <a:t> (</a:t>
            </a:r>
            <a:r>
              <a:rPr lang="en-US" altLang="en-US" dirty="0" err="1" smtClean="0"/>
              <a:t>betydligt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bättre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värmeledningsförmåga</a:t>
            </a:r>
            <a:r>
              <a:rPr lang="en-US" alt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6957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796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50 HZ</a:t>
            </a:r>
          </a:p>
          <a:p>
            <a:r>
              <a:rPr lang="en-US" dirty="0" smtClean="0"/>
              <a:t>Micro &amp; Milli: 1 </a:t>
            </a:r>
            <a:r>
              <a:rPr lang="en-US" dirty="0" err="1" smtClean="0"/>
              <a:t>Kondensator</a:t>
            </a:r>
            <a:endParaRPr lang="en-US" dirty="0" smtClean="0"/>
          </a:p>
          <a:p>
            <a:r>
              <a:rPr lang="en-US" dirty="0" smtClean="0"/>
              <a:t>Mini &amp; Solid: 2 </a:t>
            </a:r>
            <a:r>
              <a:rPr lang="en-US" dirty="0" err="1" smtClean="0"/>
              <a:t>Kondensatorer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5132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A single phase motor needs a capacitor for alternating current and above the power net voltage. This will generate a rotating magnetic flux through phase shifting of the current and voltage.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The run capacitor is always connected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The start capacitor increases the starting torque and is connected only when the pump is starting. The</a:t>
            </a:r>
          </a:p>
          <a:p>
            <a:pPr eaLnBrk="1" hangingPunct="1"/>
            <a:r>
              <a:rPr lang="en-GB" altLang="en-US" dirty="0" smtClean="0"/>
              <a:t>start relay disconnects the start capacitor when the motor has reached a certain speed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If the motor has not reached the required speed after 2 seconds, the relay shuts off the pump. Then the pump needs to be restarted manually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The only way to check the relay is to connect it to a pump.</a:t>
            </a:r>
          </a:p>
          <a:p>
            <a:pPr eaLnBrk="1" hangingPunct="1"/>
            <a:endParaRPr lang="en-GB" altLang="en-US" dirty="0" smtClean="0"/>
          </a:p>
          <a:p>
            <a:pPr eaLnBrk="1" hangingPunct="1"/>
            <a:r>
              <a:rPr lang="en-GB" altLang="en-US" dirty="0" smtClean="0"/>
              <a:t>The relay can be damaged if there is a shortcut in the motor. Before replacing the relay, check the motor insulation</a:t>
            </a:r>
            <a:endParaRPr lang="en-US" alt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5132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>
                <a:latin typeface="Arial" charset="0"/>
              </a:rPr>
              <a:t>Product </a:t>
            </a:r>
            <a:r>
              <a:rPr lang="en-US" altLang="en-US" dirty="0" err="1" smtClean="0">
                <a:latin typeface="Arial" charset="0"/>
              </a:rPr>
              <a:t>diffrence</a:t>
            </a:r>
            <a:r>
              <a:rPr lang="en-US" altLang="en-US" dirty="0" smtClean="0">
                <a:latin typeface="Arial" charset="0"/>
              </a:rPr>
              <a:t> between F and </a:t>
            </a:r>
            <a:r>
              <a:rPr lang="en-US" altLang="en-US" dirty="0" err="1" smtClean="0">
                <a:latin typeface="Arial" charset="0"/>
              </a:rPr>
              <a:t>Gx</a:t>
            </a:r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Only for G not F</a:t>
            </a:r>
          </a:p>
          <a:p>
            <a:r>
              <a:rPr lang="en-US" altLang="en-US" dirty="0" smtClean="0">
                <a:latin typeface="Arial" charset="0"/>
              </a:rPr>
              <a:t>F external starter but still no Smart</a:t>
            </a:r>
          </a:p>
          <a:p>
            <a:endParaRPr lang="en-US" altLang="en-US" dirty="0" smtClean="0">
              <a:latin typeface="Arial" charset="0"/>
            </a:endParaRPr>
          </a:p>
          <a:p>
            <a:r>
              <a:rPr lang="en-US" altLang="en-US" dirty="0" smtClean="0">
                <a:latin typeface="Arial" charset="0"/>
              </a:rPr>
              <a:t>Micro, Mini, Solid, </a:t>
            </a:r>
            <a:r>
              <a:rPr lang="en-US" altLang="en-US" dirty="0" err="1" smtClean="0">
                <a:latin typeface="Arial" charset="0"/>
              </a:rPr>
              <a:t>Minette</a:t>
            </a:r>
            <a:r>
              <a:rPr lang="en-US" altLang="en-US" dirty="0" smtClean="0">
                <a:latin typeface="Arial" charset="0"/>
              </a:rPr>
              <a:t>, </a:t>
            </a:r>
            <a:r>
              <a:rPr lang="en-US" altLang="en-US" dirty="0" err="1" smtClean="0">
                <a:latin typeface="Arial" charset="0"/>
              </a:rPr>
              <a:t>Minex</a:t>
            </a:r>
            <a:r>
              <a:rPr lang="en-US" altLang="en-US" dirty="0" smtClean="0">
                <a:latin typeface="Arial" charset="0"/>
              </a:rPr>
              <a:t>  Class F (125 C) </a:t>
            </a:r>
          </a:p>
          <a:p>
            <a:r>
              <a:rPr lang="en-US" altLang="en-US" dirty="0" smtClean="0">
                <a:latin typeface="Arial" charset="0"/>
              </a:rPr>
              <a:t>Minor-Mega class H (140 C)</a:t>
            </a:r>
          </a:p>
          <a:p>
            <a:endParaRPr lang="en-US" altLang="en-US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GB" altLang="en-US" sz="1200" dirty="0" smtClean="0"/>
              <a:t>Phase sequence control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Does not allow the pump to start if the sequence is wrong</a:t>
            </a:r>
            <a:endParaRPr lang="sv-SE" altLang="en-US" sz="12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Use the phase shifter to shift two phases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dirty="0" smtClean="0"/>
          </a:p>
          <a:p>
            <a:pPr eaLnBrk="1" hangingPunct="1">
              <a:defRPr/>
            </a:pPr>
            <a:r>
              <a:rPr lang="en-GB" altLang="en-US" sz="1200" dirty="0" smtClean="0"/>
              <a:t>Phase failure guard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if one phase fails during operation</a:t>
            </a:r>
            <a:endParaRPr lang="sv-SE" altLang="en-US" sz="12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Automatic restart when all three phases are live again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b="0" dirty="0" smtClean="0"/>
          </a:p>
          <a:p>
            <a:pPr eaLnBrk="1" hangingPunct="1">
              <a:defRPr/>
            </a:pPr>
            <a:r>
              <a:rPr lang="en-GB" altLang="en-US" sz="1200" dirty="0" smtClean="0"/>
              <a:t>Temperature guard 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Thermal contacts connected to 15 and </a:t>
            </a:r>
            <a:r>
              <a:rPr lang="sv-SE" altLang="en-US" sz="1200" b="0" dirty="0" smtClean="0"/>
              <a:t>16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when overheated and automatically restarts</a:t>
            </a:r>
            <a:endParaRPr lang="sv-SE" altLang="en-US" sz="1200" b="0" dirty="0" smtClean="0"/>
          </a:p>
          <a:p>
            <a:pPr eaLnBrk="1" hangingPunct="1">
              <a:defRPr/>
            </a:pPr>
            <a:endParaRPr lang="en-GB" altLang="en-US" sz="1200" dirty="0" smtClean="0"/>
          </a:p>
          <a:p>
            <a:pPr eaLnBrk="1" hangingPunct="1">
              <a:defRPr/>
            </a:pPr>
            <a:r>
              <a:rPr lang="en-GB" altLang="en-US" sz="1200" dirty="0" smtClean="0"/>
              <a:t>Overload relay (external)</a:t>
            </a:r>
            <a:endParaRPr lang="sv-SE" altLang="en-US" sz="12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Only available on Master &amp; Matador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Connected to pin 13 &amp; 14 on the SMART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The pump stops at high amp.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200" b="0" dirty="0" smtClean="0"/>
              <a:t>Manual restart by turning the power off and then on again</a:t>
            </a:r>
            <a:endParaRPr lang="en-US" alt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45672-FC49-C24F-AFEC-3855B3616F2D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9142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ami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22365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1366577" y="1304331"/>
            <a:ext cx="9204290" cy="4699345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1" y="360000"/>
            <a:ext cx="5005820" cy="84347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005821" cy="4351338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Clr>
                <a:schemeClr val="accent1"/>
              </a:buClr>
              <a:buFont typeface="Arial" charset="0"/>
              <a:buNone/>
              <a:defRPr/>
            </a:lvl1pPr>
            <a:lvl2pPr marL="457200" indent="0">
              <a:buClr>
                <a:schemeClr val="accent1"/>
              </a:buClr>
              <a:buFont typeface="Wingdings" charset="2"/>
              <a:buNone/>
              <a:defRPr/>
            </a:lvl2pPr>
            <a:lvl3pPr marL="914400" indent="0">
              <a:buClr>
                <a:schemeClr val="accent1"/>
              </a:buClr>
              <a:buFont typeface="Wingdings" charset="2"/>
              <a:buNone/>
              <a:defRPr/>
            </a:lvl3pPr>
            <a:lvl4pPr marL="1371600" indent="0">
              <a:buClr>
                <a:schemeClr val="accent1"/>
              </a:buClr>
              <a:buFont typeface="Wingdings" charset="2"/>
              <a:buNone/>
              <a:defRPr/>
            </a:lvl4pPr>
            <a:lvl5pPr marL="1828800" indent="0">
              <a:buClr>
                <a:schemeClr val="accent1"/>
              </a:buClr>
              <a:buFont typeface="Wingdings" charset="2"/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027933" y="1"/>
            <a:ext cx="6164067" cy="6202016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6" name="textruta 15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9" name="textruta 8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0" name="textruta 9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11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Platshållare för innehåll 2"/>
          <p:cNvSpPr>
            <a:spLocks noGrp="1"/>
          </p:cNvSpPr>
          <p:nvPr>
            <p:ph idx="10"/>
          </p:nvPr>
        </p:nvSpPr>
        <p:spPr>
          <a:xfrm>
            <a:off x="6037317" y="1394764"/>
            <a:ext cx="566793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7" name="Rektangel 6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9" name="textruta 8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7" name="Rektangel 6"/>
          <p:cNvSpPr/>
          <p:nvPr userDrawn="1"/>
        </p:nvSpPr>
        <p:spPr>
          <a:xfrm>
            <a:off x="0" y="6380260"/>
            <a:ext cx="12192000" cy="477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b="1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469160"/>
            <a:ext cx="27686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652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8" name="textruta 7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2306">
            <a:off x="8136214" y="3892734"/>
            <a:ext cx="3434196" cy="3996955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1" y="2724792"/>
            <a:ext cx="7643139" cy="771326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773" y="2732400"/>
            <a:ext cx="7664093" cy="76465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1" name="Rubrik 1"/>
          <p:cNvSpPr>
            <a:spLocks noGrp="1"/>
          </p:cNvSpPr>
          <p:nvPr>
            <p:ph type="ctrTitle"/>
          </p:nvPr>
        </p:nvSpPr>
        <p:spPr>
          <a:xfrm>
            <a:off x="793821" y="2570747"/>
            <a:ext cx="10550768" cy="806869"/>
          </a:xfrm>
        </p:spPr>
        <p:txBody>
          <a:bodyPr anchor="t">
            <a:noAutofit/>
          </a:bodyPr>
          <a:lstStyle>
            <a:lvl1pPr algn="ctr">
              <a:defRPr sz="4800" b="1" i="0">
                <a:solidFill>
                  <a:schemeClr val="tx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12" name="Bildobjekt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8136000" y="3893212"/>
            <a:ext cx="3434399" cy="3997192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 Access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ubrik 1"/>
          <p:cNvSpPr>
            <a:spLocks noGrp="1"/>
          </p:cNvSpPr>
          <p:nvPr>
            <p:ph type="ctrTitle"/>
          </p:nvPr>
        </p:nvSpPr>
        <p:spPr>
          <a:xfrm>
            <a:off x="0" y="2743197"/>
            <a:ext cx="12192000" cy="1446021"/>
          </a:xfrm>
          <a:solidFill>
            <a:schemeClr val="tx1">
              <a:alpha val="55000"/>
            </a:schemeClr>
          </a:solidFill>
        </p:spPr>
        <p:txBody>
          <a:bodyPr anchor="ctr">
            <a:normAutofit/>
          </a:bodyPr>
          <a:lstStyle>
            <a:lvl1pPr algn="ctr">
              <a:defRPr sz="4800" b="1" i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-19050"/>
            <a:ext cx="5791200" cy="1120775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983" y="217476"/>
            <a:ext cx="1933268" cy="67766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Spare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360000" y="1394764"/>
            <a:ext cx="3830163" cy="4351338"/>
          </a:xfrm>
        </p:spPr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3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2" name="Rektangel 11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3" name="Bildobjekt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4" name="textruta 13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4310907" y="1189179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8250641" y="1189178"/>
            <a:ext cx="3570186" cy="3196520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3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4" name="Platshållare för text 4"/>
          <p:cNvSpPr>
            <a:spLocks noGrp="1"/>
          </p:cNvSpPr>
          <p:nvPr>
            <p:ph type="body" sz="quarter" idx="17"/>
          </p:nvPr>
        </p:nvSpPr>
        <p:spPr>
          <a:xfrm>
            <a:off x="4310806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5" name="Platshållare för text 4"/>
          <p:cNvSpPr>
            <a:spLocks noGrp="1"/>
          </p:cNvSpPr>
          <p:nvPr>
            <p:ph type="body" sz="quarter" idx="18"/>
          </p:nvPr>
        </p:nvSpPr>
        <p:spPr>
          <a:xfrm>
            <a:off x="8250641" y="4481513"/>
            <a:ext cx="3570287" cy="12763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-gri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126254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360000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  <p:sp>
        <p:nvSpPr>
          <p:cNvPr id="8" name="Platshållare för bild 9"/>
          <p:cNvSpPr>
            <a:spLocks noGrp="1"/>
          </p:cNvSpPr>
          <p:nvPr>
            <p:ph type="pic" sz="quarter" idx="14"/>
          </p:nvPr>
        </p:nvSpPr>
        <p:spPr>
          <a:xfrm>
            <a:off x="3268792" y="1189179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3" name="Platshållare för bild 9"/>
          <p:cNvSpPr>
            <a:spLocks noGrp="1"/>
          </p:cNvSpPr>
          <p:nvPr>
            <p:ph type="pic" sz="quarter" idx="15"/>
          </p:nvPr>
        </p:nvSpPr>
        <p:spPr>
          <a:xfrm>
            <a:off x="6177585" y="1189178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6"/>
          </p:nvPr>
        </p:nvSpPr>
        <p:spPr>
          <a:xfrm>
            <a:off x="360364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6" name="Platshållare för bild 9"/>
          <p:cNvSpPr>
            <a:spLocks noGrp="1"/>
          </p:cNvSpPr>
          <p:nvPr>
            <p:ph type="pic" sz="quarter" idx="19"/>
          </p:nvPr>
        </p:nvSpPr>
        <p:spPr>
          <a:xfrm>
            <a:off x="9086377" y="1189177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17" name="Platshållare för text 4"/>
          <p:cNvSpPr>
            <a:spLocks noGrp="1"/>
          </p:cNvSpPr>
          <p:nvPr>
            <p:ph type="body" sz="quarter" idx="20"/>
          </p:nvPr>
        </p:nvSpPr>
        <p:spPr>
          <a:xfrm>
            <a:off x="3268792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8" name="Platshållare för text 4"/>
          <p:cNvSpPr>
            <a:spLocks noGrp="1"/>
          </p:cNvSpPr>
          <p:nvPr>
            <p:ph type="body" sz="quarter" idx="21"/>
          </p:nvPr>
        </p:nvSpPr>
        <p:spPr>
          <a:xfrm>
            <a:off x="6177948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19" name="Platshållare för text 4"/>
          <p:cNvSpPr>
            <a:spLocks noGrp="1"/>
          </p:cNvSpPr>
          <p:nvPr>
            <p:ph type="body" sz="quarter" idx="22"/>
          </p:nvPr>
        </p:nvSpPr>
        <p:spPr>
          <a:xfrm>
            <a:off x="9086377" y="2964118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0" name="Platshållare för bild 9"/>
          <p:cNvSpPr>
            <a:spLocks noGrp="1"/>
          </p:cNvSpPr>
          <p:nvPr>
            <p:ph type="pic" sz="quarter" idx="23"/>
          </p:nvPr>
        </p:nvSpPr>
        <p:spPr>
          <a:xfrm>
            <a:off x="360000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1" name="Platshållare för bild 9"/>
          <p:cNvSpPr>
            <a:spLocks noGrp="1"/>
          </p:cNvSpPr>
          <p:nvPr>
            <p:ph type="pic" sz="quarter" idx="24"/>
          </p:nvPr>
        </p:nvSpPr>
        <p:spPr>
          <a:xfrm>
            <a:off x="3268792" y="3685982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2" name="Platshållare för bild 9"/>
          <p:cNvSpPr>
            <a:spLocks noGrp="1"/>
          </p:cNvSpPr>
          <p:nvPr>
            <p:ph type="pic" sz="quarter" idx="25"/>
          </p:nvPr>
        </p:nvSpPr>
        <p:spPr>
          <a:xfrm>
            <a:off x="6177585" y="3685981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3" name="Platshållare för text 4"/>
          <p:cNvSpPr>
            <a:spLocks noGrp="1"/>
          </p:cNvSpPr>
          <p:nvPr>
            <p:ph type="body" sz="quarter" idx="26"/>
          </p:nvPr>
        </p:nvSpPr>
        <p:spPr>
          <a:xfrm>
            <a:off x="360364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4" name="Platshållare för bild 9"/>
          <p:cNvSpPr>
            <a:spLocks noGrp="1"/>
          </p:cNvSpPr>
          <p:nvPr>
            <p:ph type="pic" sz="quarter" idx="27"/>
          </p:nvPr>
        </p:nvSpPr>
        <p:spPr>
          <a:xfrm>
            <a:off x="9086377" y="3685980"/>
            <a:ext cx="2722479" cy="1704747"/>
          </a:xfrm>
        </p:spPr>
        <p:txBody>
          <a:bodyPr/>
          <a:lstStyle/>
          <a:p>
            <a:endParaRPr lang="sv-SE"/>
          </a:p>
        </p:txBody>
      </p:sp>
      <p:sp>
        <p:nvSpPr>
          <p:cNvPr id="25" name="Platshållare för text 4"/>
          <p:cNvSpPr>
            <a:spLocks noGrp="1"/>
          </p:cNvSpPr>
          <p:nvPr>
            <p:ph type="body" sz="quarter" idx="28"/>
          </p:nvPr>
        </p:nvSpPr>
        <p:spPr>
          <a:xfrm>
            <a:off x="3268792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6" name="Platshållare för text 4"/>
          <p:cNvSpPr>
            <a:spLocks noGrp="1"/>
          </p:cNvSpPr>
          <p:nvPr>
            <p:ph type="body" sz="quarter" idx="29"/>
          </p:nvPr>
        </p:nvSpPr>
        <p:spPr>
          <a:xfrm>
            <a:off x="6177948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  <p:sp>
        <p:nvSpPr>
          <p:cNvPr id="27" name="Platshållare för text 4"/>
          <p:cNvSpPr>
            <a:spLocks noGrp="1"/>
          </p:cNvSpPr>
          <p:nvPr>
            <p:ph type="body" sz="quarter" idx="30"/>
          </p:nvPr>
        </p:nvSpPr>
        <p:spPr>
          <a:xfrm>
            <a:off x="9086377" y="5460921"/>
            <a:ext cx="2722116" cy="5126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  <a:endParaRPr lang="sv-S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7268624" y="145325"/>
            <a:ext cx="4116158" cy="5957207"/>
          </a:xfrm>
        </p:spPr>
        <p:txBody>
          <a:bodyPr/>
          <a:lstStyle/>
          <a:p>
            <a:endParaRPr lang="sv-SE"/>
          </a:p>
        </p:txBody>
      </p:sp>
      <p:pic>
        <p:nvPicPr>
          <p:cNvPr id="15" name="Bildobjekt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6" name="textruta 15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features –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33653" cy="843473"/>
          </a:xfrm>
        </p:spPr>
        <p:txBody>
          <a:bodyPr/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1600"/>
              </a:spcBef>
              <a:buClr>
                <a:schemeClr val="accent1"/>
              </a:buClr>
              <a:buFontTx/>
              <a:buBlip>
                <a:blip r:embed="rId2"/>
              </a:buBlip>
              <a:defRPr/>
            </a:lvl1pPr>
            <a:lvl2pPr marL="685800" indent="-228600">
              <a:buClr>
                <a:schemeClr val="accent1"/>
              </a:buClr>
              <a:buFont typeface="Wingdings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/>
            </a:lvl5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3"/>
          </p:nvPr>
        </p:nvSpPr>
        <p:spPr>
          <a:xfrm>
            <a:off x="6762543" y="1304332"/>
            <a:ext cx="4860000" cy="4351338"/>
          </a:xfrm>
        </p:spPr>
        <p:txBody>
          <a:bodyPr/>
          <a:lstStyle/>
          <a:p>
            <a:endParaRPr lang="sv-SE"/>
          </a:p>
        </p:txBody>
      </p:sp>
      <p:sp>
        <p:nvSpPr>
          <p:cNvPr id="9" name="Rektangel 8"/>
          <p:cNvSpPr/>
          <p:nvPr userDrawn="1"/>
        </p:nvSpPr>
        <p:spPr>
          <a:xfrm>
            <a:off x="0" y="6202017"/>
            <a:ext cx="12192000" cy="6559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3072" y="6380260"/>
            <a:ext cx="2768600" cy="279400"/>
          </a:xfrm>
          <a:prstGeom prst="rect">
            <a:avLst/>
          </a:prstGeom>
        </p:spPr>
      </p:pic>
      <p:sp>
        <p:nvSpPr>
          <p:cNvPr id="12" name="textruta 11"/>
          <p:cNvSpPr txBox="1"/>
          <p:nvPr userDrawn="1"/>
        </p:nvSpPr>
        <p:spPr>
          <a:xfrm>
            <a:off x="150724" y="6366072"/>
            <a:ext cx="23915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8BF4837C-A53B-4B40-8F0C-E944BBB1E0CB}" type="datetime1">
              <a:rPr lang="sv-SE" sz="1400" b="1" smtClean="0">
                <a:solidFill>
                  <a:schemeClr val="bg1"/>
                </a:solidFill>
              </a:rPr>
              <a:t>2019-01-31</a:t>
            </a:fld>
            <a:endParaRPr lang="sv-SE" sz="1400" b="1" dirty="0">
              <a:solidFill>
                <a:schemeClr val="bg1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15600" cy="84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360000" y="1394764"/>
            <a:ext cx="5667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3" r:id="rId2"/>
    <p:sldLayoutId id="2147483661" r:id="rId3"/>
    <p:sldLayoutId id="2147483664" r:id="rId4"/>
    <p:sldLayoutId id="2147483665" r:id="rId5"/>
    <p:sldLayoutId id="2147483666" r:id="rId6"/>
    <p:sldLayoutId id="2147483667" r:id="rId7"/>
    <p:sldLayoutId id="2147483650" r:id="rId8"/>
    <p:sldLayoutId id="2147483662" r:id="rId9"/>
    <p:sldLayoutId id="2147483663" r:id="rId10"/>
    <p:sldLayoutId id="2147483674" r:id="rId11"/>
    <p:sldLayoutId id="2147483651" r:id="rId12"/>
    <p:sldLayoutId id="2147483652" r:id="rId13"/>
    <p:sldLayoutId id="2147483654" r:id="rId14"/>
    <p:sldLayoutId id="2147483675" r:id="rId15"/>
    <p:sldLayoutId id="2147483655" r:id="rId16"/>
    <p:sldLayoutId id="2147483669" r:id="rId17"/>
    <p:sldLayoutId id="2147483671" r:id="rId18"/>
    <p:sldLayoutId id="2147483672" r:id="rId19"/>
    <p:sldLayoutId id="2147483649" r:id="rId20"/>
    <p:sldLayoutId id="2147483670" r:id="rId21"/>
    <p:sldLayoutId id="2147483668" r:id="rId2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Verdana" charset="0"/>
          <a:ea typeface="Verdana" charset="0"/>
          <a:cs typeface="Verdan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4.emf"/><Relationship Id="rId7" Type="http://schemas.openxmlformats.org/officeDocument/2006/relationships/hyperlink" Target="https://youtu.be/9zbODP1F-ps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3.wmf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6.png"/><Relationship Id="rId7" Type="http://schemas.openxmlformats.org/officeDocument/2006/relationships/hyperlink" Target="http://www.grindex.se/grindex-toolbox/pumpvalsprogram11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grindex.se/dokumentarkiv" TargetMode="External"/><Relationship Id="rId5" Type="http://schemas.openxmlformats.org/officeDocument/2006/relationships/image" Target="../media/image67.png"/><Relationship Id="rId10" Type="http://schemas.openxmlformats.org/officeDocument/2006/relationships/image" Target="../media/image70.png"/><Relationship Id="rId4" Type="http://schemas.openxmlformats.org/officeDocument/2006/relationships/hyperlink" Target="http://www.grindex.se/grindex-toolbox/reservdelssokning" TargetMode="External"/><Relationship Id="rId9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logistics@grindex.com" TargetMode="External"/><Relationship Id="rId2" Type="http://schemas.openxmlformats.org/officeDocument/2006/relationships/hyperlink" Target="mailto:technicalsupport@grindex.com" TargetMode="External"/><Relationship Id="rId1" Type="http://schemas.openxmlformats.org/officeDocument/2006/relationships/slideLayout" Target="../slideLayouts/slideLayout15.xml"/><Relationship Id="rId4" Type="http://schemas.openxmlformats.org/officeDocument/2006/relationships/hyperlink" Target="mailto:Jan.backman@grindex.com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index.se/grindex-toolbox/reservdelssokni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P4gsrrJegWw" TargetMode="External"/><Relationship Id="rId3" Type="http://schemas.openxmlformats.org/officeDocument/2006/relationships/image" Target="../media/image26.emf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10" Type="http://schemas.openxmlformats.org/officeDocument/2006/relationships/image" Target="../media/image32.png"/><Relationship Id="rId4" Type="http://schemas.openxmlformats.org/officeDocument/2006/relationships/image" Target="../media/image27.emf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ubrik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Grindex - Service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55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</a:t>
            </a:r>
            <a:r>
              <a:rPr lang="en-US" dirty="0" err="1" smtClean="0"/>
              <a:t>ätning</a:t>
            </a:r>
            <a:r>
              <a:rPr lang="en-US" dirty="0" smtClean="0"/>
              <a:t> – 20/25/35 </a:t>
            </a:r>
            <a:r>
              <a:rPr lang="en-US" dirty="0"/>
              <a:t>mm 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14400" y="3901471"/>
            <a:ext cx="6276975" cy="182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5000"/>
              </a:lnSpc>
              <a:buFont typeface="Calibri" pitchFamily="34" charset="0"/>
              <a:buAutoNum type="arabicPeriod"/>
            </a:pP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Monteringsinstruktion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för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tätningsenhet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/>
            </a:r>
            <a:b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</a:b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Olja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på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yttre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o-ring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, </a:t>
            </a:r>
            <a:r>
              <a:rPr lang="en-US" altLang="en-US" sz="1400" b="0" dirty="0" err="1">
                <a:latin typeface="+mn-lt"/>
                <a:ea typeface="Calibri" pitchFamily="34" charset="0"/>
                <a:cs typeface="Calibri" pitchFamily="34" charset="0"/>
              </a:rPr>
              <a:t>f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ett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på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axel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och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inre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o-ring</a:t>
            </a:r>
            <a:endParaRPr lang="en-US" altLang="en-US" sz="1000" b="0" dirty="0">
              <a:latin typeface="+mn-lt"/>
              <a:ea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5000"/>
              </a:lnSpc>
              <a:buFont typeface="Calibri" pitchFamily="34" charset="0"/>
              <a:buAutoNum type="arabicPeriod"/>
            </a:pP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Montering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av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tätningsenhet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, 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Index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på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tätning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monteras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mot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hålet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på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axeln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. 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Olja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på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O-ring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, </a:t>
            </a:r>
            <a:endParaRPr lang="en-US" altLang="en-US" sz="1000" b="0" dirty="0">
              <a:latin typeface="+mn-lt"/>
              <a:ea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5000"/>
              </a:lnSpc>
              <a:buFont typeface="Calibri" pitchFamily="34" charset="0"/>
              <a:buAutoNum type="arabicPeriod"/>
            </a:pP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Montera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 smtClean="0">
                <a:latin typeface="+mn-lt"/>
                <a:ea typeface="Calibri" pitchFamily="34" charset="0"/>
                <a:cs typeface="Calibri" pitchFamily="34" charset="0"/>
              </a:rPr>
              <a:t>låsringen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(</a:t>
            </a:r>
            <a:r>
              <a:rPr lang="en-US" altLang="en-US" sz="1400" b="0" dirty="0" err="1">
                <a:latin typeface="+mn-lt"/>
                <a:ea typeface="Calibri" pitchFamily="34" charset="0"/>
                <a:cs typeface="Calibri" pitchFamily="34" charset="0"/>
              </a:rPr>
              <a:t>skarp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>
                <a:latin typeface="+mn-lt"/>
                <a:ea typeface="Calibri" pitchFamily="34" charset="0"/>
                <a:cs typeface="Calibri" pitchFamily="34" charset="0"/>
              </a:rPr>
              <a:t>kant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en-US" altLang="en-US" sz="1400" b="0" dirty="0" err="1">
                <a:latin typeface="+mn-lt"/>
                <a:ea typeface="Calibri" pitchFamily="34" charset="0"/>
                <a:cs typeface="Calibri" pitchFamily="34" charset="0"/>
              </a:rPr>
              <a:t>uppåt</a:t>
            </a:r>
            <a:r>
              <a:rPr lang="en-US" altLang="en-US" sz="1400" b="0" dirty="0">
                <a:latin typeface="+mn-lt"/>
                <a:ea typeface="Calibri" pitchFamily="34" charset="0"/>
                <a:cs typeface="Calibri" pitchFamily="34" charset="0"/>
              </a:rPr>
              <a:t>) </a:t>
            </a:r>
            <a:r>
              <a:rPr lang="sv-SE" altLang="en-US" sz="1400" b="0" dirty="0">
                <a:latin typeface="+mn-lt"/>
                <a:ea typeface="Calibri" pitchFamily="34" charset="0"/>
                <a:cs typeface="Calibri" pitchFamily="34" charset="0"/>
              </a:rPr>
              <a:t>med tätningsverktyget och se till att </a:t>
            </a:r>
            <a:r>
              <a:rPr lang="sv-SE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låsringen sitter fast i axelspåret. </a:t>
            </a:r>
            <a:r>
              <a:rPr lang="en-US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Fett </a:t>
            </a:r>
            <a:r>
              <a:rPr lang="sv-SE" altLang="en-US" sz="1400" b="0" dirty="0">
                <a:latin typeface="+mn-lt"/>
                <a:ea typeface="Calibri" pitchFamily="34" charset="0"/>
                <a:cs typeface="Calibri" pitchFamily="34" charset="0"/>
              </a:rPr>
              <a:t>på skyddshylsan som roterar </a:t>
            </a:r>
            <a:r>
              <a:rPr lang="sv-SE" altLang="en-US" sz="1400" b="0" dirty="0" smtClean="0">
                <a:latin typeface="+mn-lt"/>
                <a:ea typeface="Calibri" pitchFamily="34" charset="0"/>
                <a:cs typeface="Calibri" pitchFamily="34" charset="0"/>
              </a:rPr>
              <a:t>med pumphjulet</a:t>
            </a:r>
            <a:endParaRPr lang="en-US" altLang="en-US" sz="1000" b="0" dirty="0">
              <a:latin typeface="+mn-lt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1" t="11211" r="21922" b="8386"/>
          <a:stretch>
            <a:fillRect/>
          </a:stretch>
        </p:blipFill>
        <p:spPr bwMode="auto">
          <a:xfrm>
            <a:off x="9219043" y="1101588"/>
            <a:ext cx="1992313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914400" y="1492578"/>
            <a:ext cx="6354763" cy="1303337"/>
            <a:chOff x="2044097" y="1478310"/>
            <a:chExt cx="6354894" cy="1302618"/>
          </a:xfrm>
        </p:grpSpPr>
        <p:grpSp>
          <p:nvGrpSpPr>
            <p:cNvPr id="7" name="Group 13"/>
            <p:cNvGrpSpPr>
              <a:grpSpLocks/>
            </p:cNvGrpSpPr>
            <p:nvPr/>
          </p:nvGrpSpPr>
          <p:grpSpPr bwMode="auto">
            <a:xfrm>
              <a:off x="2044097" y="1478310"/>
              <a:ext cx="6354894" cy="1302618"/>
              <a:chOff x="2044097" y="1359892"/>
              <a:chExt cx="6354894" cy="1302618"/>
            </a:xfrm>
          </p:grpSpPr>
          <p:pic>
            <p:nvPicPr>
              <p:cNvPr id="12" name="Picture 2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4097" y="1403389"/>
                <a:ext cx="1587285" cy="1259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2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31382" y="1374497"/>
                <a:ext cx="1607983" cy="1288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2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3597" y="1359892"/>
                <a:ext cx="1610618" cy="13026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2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04248" y="1403389"/>
                <a:ext cx="1594743" cy="1259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3275856" y="1526595"/>
              <a:ext cx="163676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>
                  <a:latin typeface="Verdana" pitchFamily="34" charset="0"/>
                </a:rPr>
                <a:t>1</a:t>
              </a:r>
            </a:p>
          </p:txBody>
        </p: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4932040" y="1484784"/>
              <a:ext cx="98365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>
                  <a:latin typeface="Verdana" pitchFamily="34" charset="0"/>
                </a:rPr>
                <a:t>2</a:t>
              </a:r>
            </a:p>
          </p:txBody>
        </p:sp>
        <p:sp>
          <p:nvSpPr>
            <p:cNvPr id="10" name="TextBox 30"/>
            <p:cNvSpPr txBox="1">
              <a:spLocks noChangeArrowheads="1"/>
            </p:cNvSpPr>
            <p:nvPr/>
          </p:nvSpPr>
          <p:spPr bwMode="auto">
            <a:xfrm>
              <a:off x="6516216" y="1556792"/>
              <a:ext cx="163676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>
                  <a:latin typeface="Verdana" pitchFamily="34" charset="0"/>
                </a:rPr>
                <a:t>3</a:t>
              </a:r>
            </a:p>
          </p:txBody>
        </p:sp>
        <p:sp>
          <p:nvSpPr>
            <p:cNvPr id="11" name="TextBox 31"/>
            <p:cNvSpPr txBox="1">
              <a:spLocks noChangeArrowheads="1"/>
            </p:cNvSpPr>
            <p:nvPr/>
          </p:nvSpPr>
          <p:spPr bwMode="auto">
            <a:xfrm>
              <a:off x="8080732" y="1556792"/>
              <a:ext cx="163676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>
                  <a:latin typeface="Verdana" pitchFamily="34" charset="0"/>
                </a:rPr>
                <a:t>4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14400" y="2937377"/>
            <a:ext cx="4305300" cy="835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216000" anchor="ctr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US" sz="1400" dirty="0">
                <a:latin typeface="Calibri"/>
                <a:ea typeface="Calibri"/>
              </a:rPr>
              <a:t>20mm (</a:t>
            </a:r>
            <a:r>
              <a:rPr lang="en-US" sz="1400" dirty="0" err="1">
                <a:latin typeface="Calibri"/>
                <a:ea typeface="Calibri"/>
              </a:rPr>
              <a:t>p/n</a:t>
            </a:r>
            <a:r>
              <a:rPr lang="en-US" sz="1400" dirty="0">
                <a:latin typeface="Calibri"/>
                <a:ea typeface="Calibri"/>
              </a:rPr>
              <a:t> 5176051): Minor, Major, Senior, Sandy </a:t>
            </a:r>
            <a:br>
              <a:rPr lang="en-US" sz="1400" dirty="0">
                <a:latin typeface="Calibri"/>
                <a:ea typeface="Calibri"/>
              </a:rPr>
            </a:br>
            <a:r>
              <a:rPr lang="en-US" sz="1400" dirty="0">
                <a:latin typeface="Calibri"/>
                <a:ea typeface="Calibri"/>
              </a:rPr>
              <a:t>25mm (</a:t>
            </a:r>
            <a:r>
              <a:rPr lang="en-US" sz="1400" dirty="0" err="1">
                <a:latin typeface="Calibri"/>
                <a:ea typeface="Calibri"/>
              </a:rPr>
              <a:t>p/n</a:t>
            </a:r>
            <a:r>
              <a:rPr lang="en-US" sz="1400" dirty="0">
                <a:latin typeface="Calibri"/>
                <a:ea typeface="Calibri"/>
              </a:rPr>
              <a:t> 5175551): Master </a:t>
            </a:r>
            <a:br>
              <a:rPr lang="en-US" sz="1400" dirty="0">
                <a:latin typeface="Calibri"/>
                <a:ea typeface="Calibri"/>
              </a:rPr>
            </a:br>
            <a:r>
              <a:rPr lang="en-US" sz="1400" dirty="0">
                <a:latin typeface="Calibri"/>
                <a:ea typeface="Calibri"/>
              </a:rPr>
              <a:t>35mm (</a:t>
            </a:r>
            <a:r>
              <a:rPr lang="en-US" sz="1400" dirty="0" err="1">
                <a:latin typeface="Calibri"/>
                <a:ea typeface="Calibri"/>
              </a:rPr>
              <a:t>p/n</a:t>
            </a:r>
            <a:r>
              <a:rPr lang="en-US" sz="1400" dirty="0">
                <a:latin typeface="Calibri"/>
                <a:ea typeface="Calibri"/>
              </a:rPr>
              <a:t> 5174551): Matador </a:t>
            </a:r>
            <a:endParaRPr lang="en-US" sz="1400" dirty="0">
              <a:latin typeface="Arial"/>
              <a:ea typeface="Calibri"/>
            </a:endParaRPr>
          </a:p>
        </p:txBody>
      </p:sp>
      <p:pic>
        <p:nvPicPr>
          <p:cNvPr id="18" name="Picture 2" descr="C:\Users\gxfsr\AppData\Local\Microsoft\Windows\Temporary Internet Files\Content.IE5\2Y61LU2R\LT3WE[1]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250" y="3771901"/>
            <a:ext cx="1231900" cy="89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647320" y="4624442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Spela</a:t>
            </a:r>
            <a:r>
              <a:rPr lang="en-US" dirty="0"/>
              <a:t> film</a:t>
            </a:r>
          </a:p>
          <a:p>
            <a:r>
              <a:rPr lang="en-US" dirty="0"/>
              <a:t>(</a:t>
            </a:r>
            <a:r>
              <a:rPr lang="en-US" dirty="0" err="1"/>
              <a:t>Youtube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7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Plug-In </a:t>
            </a:r>
            <a:r>
              <a:rPr lang="en-US" dirty="0" err="1" smtClean="0"/>
              <a:t>tätningens</a:t>
            </a:r>
            <a:r>
              <a:rPr lang="en-US" dirty="0" smtClean="0"/>
              <a:t> </a:t>
            </a:r>
            <a:r>
              <a:rPr lang="en-US" dirty="0" err="1" smtClean="0"/>
              <a:t>uppbyggnad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200" y="1588276"/>
            <a:ext cx="38766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379" y="4468363"/>
            <a:ext cx="2116460" cy="158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720762" y="4616885"/>
            <a:ext cx="1462770" cy="1439670"/>
            <a:chOff x="403920" y="5179497"/>
            <a:chExt cx="943868" cy="88582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21" y="5179497"/>
              <a:ext cx="828675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Straight Connector 7"/>
            <p:cNvCxnSpPr/>
            <p:nvPr/>
          </p:nvCxnSpPr>
          <p:spPr>
            <a:xfrm>
              <a:off x="403920" y="5331897"/>
              <a:ext cx="943868" cy="7334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403920" y="5331897"/>
              <a:ext cx="943868" cy="7334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952995" y="1536372"/>
            <a:ext cx="3659843" cy="26468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en-US" sz="1400" dirty="0"/>
          </a:p>
          <a:p>
            <a:pPr marL="171450" indent="-171450" eaLnBrk="1" hangingPunct="1">
              <a:buFont typeface="Wingdings" panose="05000000000000000000" pitchFamily="2" charset="2"/>
              <a:buChar char="ü"/>
            </a:pPr>
            <a:r>
              <a:rPr lang="en-GB" altLang="en-US" sz="1400" b="0" dirty="0" smtClean="0"/>
              <a:t>Plug-In </a:t>
            </a:r>
            <a:r>
              <a:rPr lang="en-GB" altLang="en-US" sz="1400" b="0" dirty="0" err="1" smtClean="0"/>
              <a:t>tätningen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är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en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enhet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och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består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av</a:t>
            </a:r>
            <a:r>
              <a:rPr lang="en-GB" altLang="en-US" sz="1400" b="0" dirty="0" smtClean="0"/>
              <a:t>:</a:t>
            </a:r>
            <a:endParaRPr lang="en-GB" altLang="en-US" sz="1400" b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en-US" sz="1400" b="0" dirty="0" err="1" smtClean="0"/>
              <a:t>Yttre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tätning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mellan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vatten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och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oljeutrymme</a:t>
            </a:r>
            <a:endParaRPr lang="en-GB" altLang="en-US" sz="1400" b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en-US" sz="1400" b="0" dirty="0" err="1" smtClean="0"/>
              <a:t>Inre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tätning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mellan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oljehus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och</a:t>
            </a:r>
            <a:r>
              <a:rPr lang="en-GB" altLang="en-US" sz="1400" b="0" dirty="0" smtClean="0"/>
              <a:t> motor</a:t>
            </a:r>
            <a:endParaRPr lang="en-GB" altLang="en-US" sz="1400" b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en-US" sz="1400" b="0" dirty="0" smtClean="0"/>
              <a:t>O-</a:t>
            </a:r>
            <a:r>
              <a:rPr lang="en-GB" altLang="en-US" sz="1400" b="0" dirty="0" err="1" smtClean="0"/>
              <a:t>ringar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som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tätar</a:t>
            </a:r>
            <a:r>
              <a:rPr lang="en-GB" altLang="en-US" sz="1400" b="0" dirty="0" smtClean="0"/>
              <a:t> mot axel, </a:t>
            </a:r>
            <a:r>
              <a:rPr lang="en-GB" altLang="en-US" sz="1400" dirty="0" err="1" smtClean="0"/>
              <a:t>mellandel</a:t>
            </a:r>
            <a:r>
              <a:rPr lang="en-GB" altLang="en-US" sz="1400" dirty="0" smtClean="0"/>
              <a:t> </a:t>
            </a:r>
            <a:r>
              <a:rPr lang="en-GB" altLang="en-US" sz="1400" b="0" dirty="0" err="1" smtClean="0"/>
              <a:t>och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oljehusbotten</a:t>
            </a:r>
            <a:endParaRPr lang="en-GB" altLang="en-US" sz="1400" b="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altLang="en-US" sz="1400" b="0" dirty="0" err="1" smtClean="0"/>
              <a:t>Ny</a:t>
            </a:r>
            <a:r>
              <a:rPr lang="en-GB" altLang="en-US" sz="1400" b="0" dirty="0" smtClean="0"/>
              <a:t> design </a:t>
            </a:r>
            <a:r>
              <a:rPr lang="en-GB" altLang="en-US" sz="1400" b="0" dirty="0" err="1" smtClean="0"/>
              <a:t>från</a:t>
            </a:r>
            <a:r>
              <a:rPr lang="en-GB" altLang="en-US" sz="1400" b="0" dirty="0" smtClean="0"/>
              <a:t> Maj </a:t>
            </a:r>
            <a:r>
              <a:rPr lang="en-GB" altLang="en-US" sz="1400" b="0" dirty="0"/>
              <a:t>2013 </a:t>
            </a:r>
            <a:r>
              <a:rPr lang="en-GB" altLang="en-US" sz="1400" b="0" dirty="0" err="1" smtClean="0"/>
              <a:t>då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bl.a</a:t>
            </a:r>
            <a:r>
              <a:rPr lang="en-GB" altLang="en-US" sz="1400" b="0" dirty="0" smtClean="0"/>
              <a:t> </a:t>
            </a:r>
            <a:r>
              <a:rPr lang="en-GB" altLang="en-US" sz="1400" dirty="0"/>
              <a:t> </a:t>
            </a:r>
            <a:r>
              <a:rPr lang="en-GB" altLang="en-US" sz="1400" dirty="0" err="1" smtClean="0"/>
              <a:t>då</a:t>
            </a:r>
            <a:r>
              <a:rPr lang="en-GB" altLang="en-US" sz="1400" dirty="0" smtClean="0"/>
              <a:t> </a:t>
            </a:r>
            <a:r>
              <a:rPr lang="en-GB" altLang="en-US" sz="1400" dirty="0" err="1" smtClean="0"/>
              <a:t>tätningens</a:t>
            </a:r>
            <a:r>
              <a:rPr lang="en-GB" altLang="en-US" sz="1400" dirty="0" smtClean="0"/>
              <a:t> </a:t>
            </a:r>
            <a:r>
              <a:rPr lang="en-GB" altLang="en-US" sz="1400" dirty="0" err="1" smtClean="0"/>
              <a:t>plastdetaljer</a:t>
            </a:r>
            <a:r>
              <a:rPr lang="en-GB" altLang="en-US" sz="1400" dirty="0" smtClean="0"/>
              <a:t> </a:t>
            </a:r>
            <a:r>
              <a:rPr lang="en-GB" altLang="en-US" sz="1400" dirty="0" err="1" smtClean="0"/>
              <a:t>ersattes</a:t>
            </a:r>
            <a:r>
              <a:rPr lang="en-GB" altLang="en-US" sz="1400" dirty="0" smtClean="0"/>
              <a:t>  </a:t>
            </a:r>
            <a:r>
              <a:rPr lang="en-GB" altLang="en-US" sz="1400" dirty="0" err="1" smtClean="0"/>
              <a:t>av</a:t>
            </a:r>
            <a:r>
              <a:rPr lang="en-GB" altLang="en-US" sz="1400" dirty="0" smtClean="0"/>
              <a:t> aluminium </a:t>
            </a:r>
            <a:r>
              <a:rPr lang="en-GB" altLang="en-US" sz="1400" dirty="0" err="1" smtClean="0"/>
              <a:t>och</a:t>
            </a:r>
            <a:r>
              <a:rPr lang="en-GB" altLang="en-US" sz="1400" dirty="0" smtClean="0"/>
              <a:t> </a:t>
            </a:r>
            <a:r>
              <a:rPr lang="en-GB" altLang="en-US" sz="1400" dirty="0" err="1" smtClean="0"/>
              <a:t>rostfritt</a:t>
            </a:r>
            <a:endParaRPr lang="en-US" sz="14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634" y="1801595"/>
            <a:ext cx="2881671" cy="250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7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MMMS – </a:t>
            </a:r>
            <a:r>
              <a:rPr lang="en-US" dirty="0" err="1" smtClean="0"/>
              <a:t>Startrelä</a:t>
            </a:r>
            <a:r>
              <a:rPr lang="en-US" dirty="0" smtClean="0"/>
              <a:t> – </a:t>
            </a:r>
            <a:r>
              <a:rPr lang="en-US" dirty="0" err="1" smtClean="0"/>
              <a:t>enfas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062698"/>
            <a:ext cx="8602293" cy="4669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9720572" y="2204928"/>
            <a:ext cx="1951050" cy="944488"/>
            <a:chOff x="9677540" y="1064580"/>
            <a:chExt cx="1951050" cy="94448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2584" y="1064580"/>
              <a:ext cx="996006" cy="94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9677540" y="1382935"/>
              <a:ext cx="937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 dirty="0" smtClean="0"/>
                <a:t>Startrelä</a:t>
              </a:r>
              <a:endParaRPr lang="en-US" sz="14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677540" y="1013561"/>
            <a:ext cx="1951050" cy="976567"/>
            <a:chOff x="9677540" y="2186183"/>
            <a:chExt cx="1951050" cy="97656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5600" y="2186183"/>
              <a:ext cx="752990" cy="97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9677540" y="2508627"/>
              <a:ext cx="11980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 dirty="0" smtClean="0"/>
                <a:t>Motorswitch</a:t>
              </a:r>
              <a:endParaRPr lang="en-US" sz="14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687269" y="3244295"/>
            <a:ext cx="2310788" cy="2084912"/>
            <a:chOff x="9687269" y="3244295"/>
            <a:chExt cx="2310788" cy="2084912"/>
          </a:xfrm>
        </p:grpSpPr>
        <p:grpSp>
          <p:nvGrpSpPr>
            <p:cNvPr id="4" name="Group 3"/>
            <p:cNvGrpSpPr/>
            <p:nvPr/>
          </p:nvGrpSpPr>
          <p:grpSpPr>
            <a:xfrm>
              <a:off x="9687269" y="3244295"/>
              <a:ext cx="2310788" cy="2084912"/>
              <a:chOff x="9531291" y="2540293"/>
              <a:chExt cx="2310788" cy="2084912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36"/>
              <a:stretch/>
            </p:blipFill>
            <p:spPr bwMode="auto">
              <a:xfrm>
                <a:off x="9843247" y="2540293"/>
                <a:ext cx="1998832" cy="2033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9531291" y="3162746"/>
                <a:ext cx="6239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 dirty="0" smtClean="0"/>
                  <a:t>WH</a:t>
                </a:r>
                <a:endParaRPr lang="en-US" sz="1400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9533079" y="3702434"/>
                <a:ext cx="6239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 dirty="0" smtClean="0"/>
                  <a:t>BN</a:t>
                </a:r>
                <a:endParaRPr lang="en-US" sz="1400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9534867" y="4317428"/>
                <a:ext cx="6239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 dirty="0" smtClean="0"/>
                  <a:t>BK</a:t>
                </a:r>
                <a:endParaRPr lang="en-US" sz="1400" dirty="0"/>
              </a:p>
            </p:txBody>
          </p:sp>
        </p:grpSp>
        <p:sp>
          <p:nvSpPr>
            <p:cNvPr id="9" name="Rectangle 8"/>
            <p:cNvSpPr/>
            <p:nvPr/>
          </p:nvSpPr>
          <p:spPr>
            <a:xfrm>
              <a:off x="10357821" y="3264214"/>
              <a:ext cx="360827" cy="296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84377" y="4607364"/>
              <a:ext cx="360827" cy="296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065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Octaline</a:t>
            </a:r>
            <a:r>
              <a:rPr lang="en-US" dirty="0" smtClean="0"/>
              <a:t> – </a:t>
            </a:r>
            <a:r>
              <a:rPr lang="en-US" dirty="0" err="1" smtClean="0"/>
              <a:t>Startrelä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1-fas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530" y="745789"/>
            <a:ext cx="2273300" cy="247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849854" y="1694727"/>
            <a:ext cx="5675979" cy="227754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SNT  </a:t>
            </a:r>
            <a:r>
              <a:rPr lang="en-US" sz="1400" dirty="0" err="1" smtClean="0"/>
              <a:t>Startrelä</a:t>
            </a:r>
            <a:endParaRPr lang="en-US" sz="1400" dirty="0" smtClean="0"/>
          </a:p>
          <a:p>
            <a:endParaRPr lang="en-US" sz="1200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sv-SE" altLang="en-US" sz="1200" dirty="0"/>
              <a:t>En enfasmotor behöver en kondensator för att generera ett roterande </a:t>
            </a:r>
            <a:r>
              <a:rPr lang="sv-SE" altLang="en-US" sz="1200" dirty="0" smtClean="0"/>
              <a:t>magnetflöde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en-GB" altLang="en-US" sz="500" b="0" dirty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r>
              <a:rPr lang="en-GB" altLang="en-US" sz="1200" dirty="0" err="1" smtClean="0"/>
              <a:t>Drift</a:t>
            </a:r>
            <a:r>
              <a:rPr lang="en-GB" altLang="en-US" sz="1200" b="0" dirty="0" err="1" smtClean="0"/>
              <a:t>kondensatorn</a:t>
            </a:r>
            <a:r>
              <a:rPr lang="en-GB" altLang="en-US" sz="1200" b="0" dirty="0" smtClean="0"/>
              <a:t> (Cr) </a:t>
            </a:r>
            <a:r>
              <a:rPr lang="en-GB" altLang="en-US" sz="1200" b="0" dirty="0" err="1" smtClean="0"/>
              <a:t>är</a:t>
            </a:r>
            <a:r>
              <a:rPr lang="en-GB" altLang="en-US" sz="1200" b="0" dirty="0" smtClean="0"/>
              <a:t> </a:t>
            </a:r>
            <a:r>
              <a:rPr lang="en-GB" altLang="en-US" sz="1200" b="0" dirty="0" err="1" smtClean="0"/>
              <a:t>alltid</a:t>
            </a:r>
            <a:r>
              <a:rPr lang="en-GB" altLang="en-US" sz="1200" b="0" dirty="0" smtClean="0"/>
              <a:t> </a:t>
            </a:r>
            <a:r>
              <a:rPr lang="en-GB" altLang="en-US" sz="1200" b="0" dirty="0" err="1" smtClean="0"/>
              <a:t>inkopplad</a:t>
            </a:r>
            <a:endParaRPr lang="en-GB" altLang="en-US" sz="1200" b="0" dirty="0" smtClean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endParaRPr lang="en-GB" altLang="en-US" sz="5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v-SE" altLang="en-US" sz="1200" dirty="0" smtClean="0"/>
              <a:t>Startkondensatorn (</a:t>
            </a:r>
            <a:r>
              <a:rPr lang="sv-SE" altLang="en-US" sz="1200" dirty="0" err="1" smtClean="0"/>
              <a:t>Cs</a:t>
            </a:r>
            <a:r>
              <a:rPr lang="sv-SE" altLang="en-US" sz="1200" dirty="0" smtClean="0"/>
              <a:t>) </a:t>
            </a:r>
            <a:r>
              <a:rPr lang="sv-SE" altLang="en-US" sz="1200" dirty="0"/>
              <a:t>ökar startmomentet och är endast anslutet när pumpen </a:t>
            </a:r>
            <a:r>
              <a:rPr lang="sv-SE" altLang="en-US" sz="1200" dirty="0" smtClean="0"/>
              <a:t>startar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altLang="en-US" sz="5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v-SE" altLang="en-US" sz="1200" dirty="0"/>
              <a:t>Om motorn inte har nått den önskade hastigheten efter 2 sekunder stänger reläet av pumpen. Då måste pumpen startas om manuellt</a:t>
            </a:r>
            <a:endParaRPr lang="en-GB" altLang="en-US" sz="12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altLang="en-US" sz="500" b="0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sv-SE" altLang="en-US" sz="1200" dirty="0"/>
              <a:t>Reläet kan skadas om det finns </a:t>
            </a:r>
            <a:r>
              <a:rPr lang="sv-SE" altLang="en-US" sz="1200" dirty="0" smtClean="0"/>
              <a:t>kortslutning i </a:t>
            </a:r>
            <a:r>
              <a:rPr lang="sv-SE" altLang="en-US" sz="1200" dirty="0"/>
              <a:t>motorn. Kontrollera motorns isolering innan du byter ut reläet</a:t>
            </a:r>
            <a:endParaRPr lang="en-GB" alt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471167" y="854225"/>
            <a:ext cx="2684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(Minex, Minette, Salvador)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121" y="3361941"/>
            <a:ext cx="43910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38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– </a:t>
            </a:r>
            <a:r>
              <a:rPr lang="en-US" dirty="0" err="1" smtClean="0"/>
              <a:t>Motorskydd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3-fas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89011" y="1433482"/>
            <a:ext cx="4877533" cy="195438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SMART</a:t>
            </a:r>
          </a:p>
          <a:p>
            <a:endParaRPr lang="en-US" sz="1200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en-GB" altLang="en-US" sz="1200" dirty="0" err="1" smtClean="0"/>
              <a:t>Fasföljdsskydd</a:t>
            </a:r>
            <a:endParaRPr lang="en-GB" altLang="en-US" sz="1200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en-GB" altLang="en-US" sz="500" b="0" dirty="0" smtClean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endParaRPr lang="en-GB" altLang="en-US" sz="500" b="0" dirty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r>
              <a:rPr lang="en-GB" altLang="en-US" sz="1200" b="0" dirty="0" err="1" smtClean="0"/>
              <a:t>Fasfelsskydd</a:t>
            </a:r>
            <a:endParaRPr lang="en-GB" altLang="en-US" sz="1200" b="0" dirty="0" smtClean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endParaRPr lang="en-GB" altLang="en-US" sz="500" b="0" dirty="0" smtClean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endParaRPr lang="en-GB" altLang="en-US" sz="5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altLang="en-US" sz="1200" dirty="0" err="1" smtClean="0"/>
              <a:t>Temperaturskydd</a:t>
            </a:r>
            <a:r>
              <a:rPr lang="en-GB" altLang="en-US" sz="1200" dirty="0" smtClean="0"/>
              <a:t> med </a:t>
            </a:r>
            <a:r>
              <a:rPr lang="en-GB" altLang="en-US" sz="1200" dirty="0" err="1" smtClean="0"/>
              <a:t>automatisk</a:t>
            </a:r>
            <a:r>
              <a:rPr lang="en-GB" altLang="en-US" sz="1200" dirty="0" smtClean="0"/>
              <a:t> </a:t>
            </a:r>
            <a:r>
              <a:rPr lang="en-GB" altLang="en-US" sz="1200" dirty="0" err="1" smtClean="0"/>
              <a:t>återstart</a:t>
            </a:r>
            <a:r>
              <a:rPr lang="en-GB" altLang="en-US" sz="1200" b="0" dirty="0" smtClean="0"/>
              <a:t> (pin 15-16)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altLang="en-US" sz="5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altLang="en-US" sz="5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v-SE" altLang="en-US" sz="1200" dirty="0"/>
              <a:t>Anslutning för användning tillsammans med </a:t>
            </a:r>
            <a:r>
              <a:rPr lang="sv-SE" altLang="en-US" sz="1200" dirty="0" smtClean="0"/>
              <a:t>separat överströmsrelä, </a:t>
            </a:r>
            <a:r>
              <a:rPr lang="en-GB" altLang="en-US" sz="1200" b="0" dirty="0" err="1" smtClean="0"/>
              <a:t>Manuell</a:t>
            </a:r>
            <a:r>
              <a:rPr lang="en-GB" altLang="en-US" sz="1200" b="0" dirty="0" smtClean="0"/>
              <a:t> </a:t>
            </a:r>
            <a:r>
              <a:rPr lang="en-GB" altLang="en-US" sz="1200" b="0" dirty="0" err="1" smtClean="0"/>
              <a:t>återstart</a:t>
            </a:r>
            <a:r>
              <a:rPr lang="en-GB" altLang="en-US" sz="1200" b="0" dirty="0" smtClean="0"/>
              <a:t> (pin 13-14) (</a:t>
            </a:r>
            <a:r>
              <a:rPr lang="en-GB" altLang="en-US" sz="1200" b="0" dirty="0" err="1" smtClean="0"/>
              <a:t>för</a:t>
            </a:r>
            <a:r>
              <a:rPr lang="en-GB" altLang="en-US" sz="1200" b="0" dirty="0" smtClean="0"/>
              <a:t> Master &amp; Matador)</a:t>
            </a:r>
            <a:endParaRPr lang="en-GB" altLang="en-US" sz="12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altLang="en-US" sz="500" b="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996" y="1433482"/>
            <a:ext cx="2738065" cy="282764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12" y="3882613"/>
            <a:ext cx="3422650" cy="2293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6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– </a:t>
            </a:r>
            <a:r>
              <a:rPr lang="en-US" dirty="0" err="1" smtClean="0"/>
              <a:t>Motorskydd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3-fas</a:t>
            </a:r>
            <a:endParaRPr lang="en-US" dirty="0"/>
          </a:p>
        </p:txBody>
      </p:sp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7431087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ultiply 11"/>
          <p:cNvSpPr/>
          <p:nvPr/>
        </p:nvSpPr>
        <p:spPr>
          <a:xfrm>
            <a:off x="2220913" y="3213100"/>
            <a:ext cx="236537" cy="215900"/>
          </a:xfrm>
          <a:prstGeom prst="mathMultiply">
            <a:avLst/>
          </a:prstGeom>
          <a:solidFill>
            <a:srgbClr val="FF0000"/>
          </a:solidFill>
          <a:ln w="19050">
            <a:solidFill>
              <a:srgbClr val="E531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32363" y="3933825"/>
            <a:ext cx="35830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altLang="en-US" dirty="0" smtClean="0"/>
              <a:t>Finns spänning i alla tre faser?</a:t>
            </a:r>
            <a:endParaRPr lang="en-US" altLang="en-US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32363" y="4246563"/>
            <a:ext cx="33265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altLang="en-US" dirty="0" smtClean="0"/>
              <a:t>Är faserna i korrekt fasföljd?</a:t>
            </a:r>
            <a:endParaRPr lang="en-US" altLang="en-US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32363" y="4572000"/>
            <a:ext cx="3877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altLang="en-US" dirty="0" smtClean="0"/>
              <a:t>Är termokontakterna inkopplade?</a:t>
            </a:r>
            <a:endParaRPr lang="en-US" altLang="en-US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4048125"/>
            <a:ext cx="1873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335463"/>
            <a:ext cx="1873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4652963"/>
            <a:ext cx="1873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38" y="1773238"/>
            <a:ext cx="64611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71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 starter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420604" y="1788853"/>
            <a:ext cx="3175000" cy="3851276"/>
            <a:chOff x="794816" y="1881187"/>
            <a:chExt cx="3175000" cy="385127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816" y="1881187"/>
              <a:ext cx="3175000" cy="38512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315005" y="3986213"/>
              <a:ext cx="1655763" cy="1746250"/>
            </a:xfrm>
            <a:prstGeom prst="ellipse">
              <a:avLst/>
            </a:prstGeom>
            <a:noFill/>
            <a:ln w="57150">
              <a:solidFill>
                <a:srgbClr val="E53138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724027" y="2222003"/>
            <a:ext cx="4298900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r>
              <a:rPr lang="en-GB" altLang="en-US" sz="1400" dirty="0" err="1" smtClean="0"/>
              <a:t>Fasföljdsskydd</a:t>
            </a:r>
            <a:endParaRPr lang="en-GB" altLang="en-US" sz="1400" b="0" dirty="0" smtClean="0"/>
          </a:p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endParaRPr lang="en-GB" altLang="en-US" sz="1400" b="0" dirty="0" smtClean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en-GB" altLang="en-US" sz="1400" dirty="0" err="1" smtClean="0"/>
              <a:t>Fasfelsskydd</a:t>
            </a:r>
            <a:r>
              <a:rPr lang="en-GB" altLang="en-US" sz="1400" dirty="0" smtClean="0"/>
              <a:t> </a:t>
            </a:r>
            <a:r>
              <a:rPr lang="en-GB" altLang="en-US" sz="1400" b="0" dirty="0" smtClean="0"/>
              <a:t>(Bara under ramp-up)</a:t>
            </a:r>
          </a:p>
          <a:p>
            <a:pPr eaLnBrk="1" hangingPunct="1">
              <a:defRPr/>
            </a:pPr>
            <a:endParaRPr lang="en-GB" altLang="en-US" sz="14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altLang="en-US" sz="1400" b="0" dirty="0" err="1" smtClean="0"/>
              <a:t>Temperaturskydd</a:t>
            </a:r>
            <a:r>
              <a:rPr lang="en-GB" altLang="en-US" sz="1400" b="0" dirty="0" smtClean="0"/>
              <a:t>, med </a:t>
            </a:r>
            <a:r>
              <a:rPr lang="en-GB" altLang="en-US" sz="1400" b="0" dirty="0" err="1" smtClean="0"/>
              <a:t>automatisk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återstart</a:t>
            </a:r>
            <a:endParaRPr lang="en-GB" altLang="en-US" sz="1400" b="0" dirty="0" smtClean="0"/>
          </a:p>
          <a:p>
            <a:endParaRPr lang="en-GB" altLang="en-US" sz="14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altLang="en-US" sz="1400" dirty="0" err="1" smtClean="0"/>
              <a:t>Överströmsrelä</a:t>
            </a:r>
            <a:r>
              <a:rPr lang="en-GB" altLang="en-US" sz="1400" dirty="0" smtClean="0"/>
              <a:t>, med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manuell</a:t>
            </a:r>
            <a:r>
              <a:rPr lang="en-GB" altLang="en-US" sz="1400" b="0" dirty="0" smtClean="0"/>
              <a:t> </a:t>
            </a:r>
            <a:r>
              <a:rPr lang="en-GB" altLang="en-US" sz="1400" b="0" dirty="0" err="1" smtClean="0"/>
              <a:t>återstart</a:t>
            </a:r>
            <a:endParaRPr lang="en-GB" altLang="en-US" sz="1400" b="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71167" y="854225"/>
            <a:ext cx="2067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(Master &amp; Matador)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92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3-Fas: </a:t>
            </a:r>
            <a:r>
              <a:rPr lang="en-US" dirty="0" err="1" smtClean="0"/>
              <a:t>Statorledare</a:t>
            </a:r>
            <a:r>
              <a:rPr lang="en-US" dirty="0" smtClean="0"/>
              <a:t> </a:t>
            </a:r>
            <a:r>
              <a:rPr lang="en-US" dirty="0" err="1" smtClean="0"/>
              <a:t>och</a:t>
            </a:r>
            <a:r>
              <a:rPr lang="en-US" dirty="0" smtClean="0"/>
              <a:t> </a:t>
            </a:r>
            <a:r>
              <a:rPr lang="en-US" dirty="0" err="1" smtClean="0"/>
              <a:t>terminalkontakter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6"/>
          <a:stretch/>
        </p:blipFill>
        <p:spPr bwMode="auto">
          <a:xfrm>
            <a:off x="838465" y="1095153"/>
            <a:ext cx="9336893" cy="2539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520" y="3985616"/>
            <a:ext cx="2049536" cy="21437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8" t="17450" r="12508"/>
          <a:stretch/>
        </p:blipFill>
        <p:spPr bwMode="auto">
          <a:xfrm>
            <a:off x="478466" y="3486700"/>
            <a:ext cx="3157870" cy="264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54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– Motor protection 3 phase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31633" y="1696244"/>
            <a:ext cx="4608512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1600" b="0" dirty="0"/>
              <a:t>F, G &amp; H are “sensors” that are connected to the incoming power supply. L1, L2, L3</a:t>
            </a:r>
          </a:p>
          <a:p>
            <a:pPr eaLnBrk="1" hangingPunct="1"/>
            <a:endParaRPr lang="en-GB" altLang="en-US" sz="1600" b="0" dirty="0"/>
          </a:p>
          <a:p>
            <a:pPr eaLnBrk="1" hangingPunct="1"/>
            <a:r>
              <a:rPr lang="en-GB" altLang="en-US" sz="1600" b="0" dirty="0"/>
              <a:t>When the phase sequence is right, A2 on SMART turns on and the contactor closes.</a:t>
            </a:r>
          </a:p>
          <a:p>
            <a:pPr eaLnBrk="1" hangingPunct="1"/>
            <a:endParaRPr lang="en-GB" altLang="en-US" sz="1600" b="0" dirty="0"/>
          </a:p>
          <a:p>
            <a:pPr eaLnBrk="1" hangingPunct="1"/>
            <a:r>
              <a:rPr lang="en-GB" altLang="en-US" sz="1600" b="0" dirty="0"/>
              <a:t>13 &amp; 14 are bridged out (used only on Master &amp; Matador for overload relay)</a:t>
            </a:r>
          </a:p>
          <a:p>
            <a:pPr eaLnBrk="1" hangingPunct="1"/>
            <a:endParaRPr lang="en-GB" altLang="en-US" sz="1600" b="0" dirty="0"/>
          </a:p>
          <a:p>
            <a:pPr eaLnBrk="1" hangingPunct="1"/>
            <a:r>
              <a:rPr lang="en-GB" altLang="en-US" sz="1600" b="0" dirty="0"/>
              <a:t>15 &amp; 16 are on pumps with terminal block connected to the thermal contacts. </a:t>
            </a:r>
          </a:p>
          <a:p>
            <a:pPr eaLnBrk="1" hangingPunct="1"/>
            <a:r>
              <a:rPr lang="en-GB" altLang="en-US" sz="1600" b="0" dirty="0"/>
              <a:t>(Thermal contacts were connected in series with the contactor coil on earlier versions with rubber protection case &amp; older version of SMART).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1270942"/>
            <a:ext cx="3487738" cy="237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3650604"/>
            <a:ext cx="3422650" cy="229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93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dirty="0" err="1" smtClean="0"/>
              <a:t>Hydrauldelen</a:t>
            </a:r>
            <a:r>
              <a:rPr lang="en-GB" altLang="en-US" dirty="0"/>
              <a:t/>
            </a:r>
            <a:br>
              <a:rPr lang="en-GB" altLang="en-US" dirty="0"/>
            </a:br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878513" y="1557626"/>
            <a:ext cx="4465637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en-US" b="0" dirty="0"/>
          </a:p>
          <a:p>
            <a:pPr eaLnBrk="1" hangingPunct="1"/>
            <a:r>
              <a:rPr lang="en-GB" altLang="en-US" sz="1600" b="0" dirty="0" err="1" smtClean="0"/>
              <a:t>Slitringen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är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fixerad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i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hydrauldelen</a:t>
            </a:r>
            <a:r>
              <a:rPr lang="en-GB" altLang="en-US" sz="1600" b="0" dirty="0" smtClean="0"/>
              <a:t>, </a:t>
            </a:r>
            <a:r>
              <a:rPr lang="en-GB" altLang="en-US" sz="1600" b="0" dirty="0" err="1" smtClean="0"/>
              <a:t>trimmas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ej</a:t>
            </a:r>
            <a:endParaRPr lang="en-GB" altLang="en-US" sz="1600" b="0" dirty="0" smtClean="0"/>
          </a:p>
          <a:p>
            <a:pPr eaLnBrk="1" hangingPunct="1"/>
            <a:endParaRPr lang="en-GB" altLang="en-US" sz="1600" b="0" dirty="0" smtClean="0"/>
          </a:p>
          <a:p>
            <a:pPr eaLnBrk="1" hangingPunct="1"/>
            <a:r>
              <a:rPr lang="en-GB" altLang="en-US" sz="1600" b="0" dirty="0" err="1" smtClean="0"/>
              <a:t>Pumhjulet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trimmas</a:t>
            </a:r>
            <a:r>
              <a:rPr lang="en-GB" altLang="en-US" sz="1600" b="0" dirty="0" smtClean="0"/>
              <a:t> med </a:t>
            </a:r>
            <a:r>
              <a:rPr lang="en-GB" altLang="en-US" sz="1600" b="0" dirty="0" err="1" smtClean="0"/>
              <a:t>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trimhylsa</a:t>
            </a:r>
            <a:r>
              <a:rPr lang="en-GB" altLang="en-US" sz="1600" b="0" dirty="0" smtClean="0"/>
              <a:t>/</a:t>
            </a:r>
            <a:r>
              <a:rPr lang="en-GB" altLang="en-US" sz="1600" b="0" dirty="0" err="1" smtClean="0"/>
              <a:t>trimskruv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i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pumphjulsnavet</a:t>
            </a:r>
            <a:endParaRPr lang="en-GB" altLang="en-US" sz="1600" b="0" dirty="0" smtClean="0"/>
          </a:p>
          <a:p>
            <a:pPr eaLnBrk="1" hangingPunct="1"/>
            <a:endParaRPr lang="en-GB" altLang="en-US" sz="1600" b="0" dirty="0"/>
          </a:p>
          <a:p>
            <a:pPr eaLnBrk="1" hangingPunct="1"/>
            <a:endParaRPr lang="en-GB" altLang="en-US" b="0" dirty="0"/>
          </a:p>
        </p:txBody>
      </p:sp>
      <p:pic>
        <p:nvPicPr>
          <p:cNvPr id="4" name="Picture 8" descr="Wear_prot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28775"/>
            <a:ext cx="265906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Rak pil 10"/>
          <p:cNvCxnSpPr>
            <a:cxnSpLocks noChangeShapeType="1"/>
            <a:stCxn id="4" idx="3"/>
          </p:cNvCxnSpPr>
          <p:nvPr/>
        </p:nvCxnSpPr>
        <p:spPr bwMode="auto">
          <a:xfrm flipH="1">
            <a:off x="2057401" y="3356769"/>
            <a:ext cx="1212849" cy="196056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074"/>
          <a:stretch/>
        </p:blipFill>
        <p:spPr bwMode="auto">
          <a:xfrm>
            <a:off x="3498057" y="2122519"/>
            <a:ext cx="1440000" cy="115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"/>
          <a:stretch/>
        </p:blipFill>
        <p:spPr bwMode="auto">
          <a:xfrm>
            <a:off x="3498057" y="3358670"/>
            <a:ext cx="1440000" cy="124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5881866" y="3148914"/>
            <a:ext cx="2390765" cy="1744822"/>
            <a:chOff x="5817318" y="3826668"/>
            <a:chExt cx="2390765" cy="17448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7318" y="3826668"/>
              <a:ext cx="2071542" cy="174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7239895" y="5174426"/>
              <a:ext cx="968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/>
                <a:t>0,5mm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797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360000" y="360001"/>
            <a:ext cx="10515600" cy="745580"/>
          </a:xfrm>
        </p:spPr>
        <p:txBody>
          <a:bodyPr/>
          <a:lstStyle/>
          <a:p>
            <a:r>
              <a:rPr lang="sv-SE" dirty="0" smtClean="0">
                <a:cs typeface="Arial" panose="020B0604020202020204" pitchFamily="34" charset="0"/>
              </a:rPr>
              <a:t>Viktiga komponenter</a:t>
            </a:r>
            <a:endParaRPr lang="en-US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195" y="1105580"/>
            <a:ext cx="229454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Connector 29"/>
          <p:cNvCxnSpPr/>
          <p:nvPr/>
        </p:nvCxnSpPr>
        <p:spPr>
          <a:xfrm flipH="1">
            <a:off x="5393666" y="1527835"/>
            <a:ext cx="207513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531195" y="1383076"/>
            <a:ext cx="115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Utlopp</a:t>
            </a:r>
            <a:endParaRPr lang="en-US" sz="1200" b="0" dirty="0">
              <a:solidFill>
                <a:srgbClr val="FF0000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3577836" y="5183614"/>
            <a:ext cx="1729324" cy="1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2598482" y="2529266"/>
            <a:ext cx="8769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Luftventil</a:t>
            </a:r>
            <a:endParaRPr lang="en-US" sz="1400" b="0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39019" y="5036703"/>
            <a:ext cx="7838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Slitdelar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3522329" y="2683153"/>
            <a:ext cx="1225253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698792" y="5098221"/>
            <a:ext cx="18324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Trimhylsa/Trimskruv</a:t>
            </a:r>
            <a:endParaRPr 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707920" y="4587361"/>
            <a:ext cx="9754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rgbClr val="FF0000"/>
                </a:solidFill>
              </a:rPr>
              <a:t>Olje</a:t>
            </a:r>
            <a:r>
              <a:rPr lang="en-US" sz="1400" b="0" dirty="0" err="1" smtClean="0">
                <a:solidFill>
                  <a:srgbClr val="FF0000"/>
                </a:solidFill>
              </a:rPr>
              <a:t>plugg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627553" y="3527432"/>
            <a:ext cx="6415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0" dirty="0" smtClean="0">
                <a:solidFill>
                  <a:srgbClr val="FF0000"/>
                </a:solidFill>
              </a:rPr>
              <a:t>Motor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5852292" y="5258489"/>
            <a:ext cx="1821802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6751203" y="4772647"/>
            <a:ext cx="910900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6186624" y="3672141"/>
            <a:ext cx="1395906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869770" y="1262069"/>
            <a:ext cx="6056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Kabel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3522329" y="1415956"/>
            <a:ext cx="1140643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7520232" y="2415884"/>
            <a:ext cx="15030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 smtClean="0">
                <a:solidFill>
                  <a:srgbClr val="FF0000"/>
                </a:solidFill>
              </a:rPr>
              <a:t>Data </a:t>
            </a:r>
            <a:r>
              <a:rPr lang="en-US" sz="1400" dirty="0" err="1" smtClean="0">
                <a:solidFill>
                  <a:srgbClr val="FF0000"/>
                </a:solidFill>
              </a:rPr>
              <a:t>skylt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6712196" y="2565231"/>
            <a:ext cx="793260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2260060" y="4678865"/>
            <a:ext cx="1253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err="1" smtClean="0">
                <a:solidFill>
                  <a:srgbClr val="FF0000"/>
                </a:solidFill>
              </a:rPr>
              <a:t>Plug-In</a:t>
            </a:r>
            <a:r>
              <a:rPr lang="sv-SE" sz="1400" dirty="0" smtClean="0">
                <a:solidFill>
                  <a:srgbClr val="FF0000"/>
                </a:solidFill>
              </a:rPr>
              <a:t> tätning</a:t>
            </a:r>
            <a:endParaRPr lang="en-US" sz="1400" b="0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3577836" y="4831313"/>
            <a:ext cx="2145233" cy="144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7507532" y="2098384"/>
            <a:ext cx="11631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 err="1" smtClean="0">
                <a:solidFill>
                  <a:srgbClr val="FF0000"/>
                </a:solidFill>
              </a:rPr>
              <a:t>Startenhet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6299200" y="2247731"/>
            <a:ext cx="1172040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3551442" y="4409084"/>
            <a:ext cx="1196141" cy="375198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043954" y="4233679"/>
            <a:ext cx="14647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rgbClr val="FF0000"/>
                </a:solidFill>
              </a:rPr>
              <a:t>Inspektionspl</a:t>
            </a:r>
            <a:r>
              <a:rPr lang="en-US" sz="1400" b="0" dirty="0" err="1" smtClean="0">
                <a:solidFill>
                  <a:srgbClr val="FF0000"/>
                </a:solidFill>
              </a:rPr>
              <a:t>ugg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3524292" y="3077032"/>
            <a:ext cx="1782868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2302135" y="2923143"/>
            <a:ext cx="1249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Termokontakt</a:t>
            </a:r>
            <a:endParaRPr lang="en-US" sz="1400" b="0" dirty="0">
              <a:solidFill>
                <a:srgbClr val="FF0000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H="1" flipV="1">
            <a:off x="3577836" y="5183615"/>
            <a:ext cx="1675534" cy="265416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3551442" y="3725931"/>
            <a:ext cx="1217656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2733139" y="3572042"/>
            <a:ext cx="7400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err="1" smtClean="0">
                <a:solidFill>
                  <a:srgbClr val="FF0000"/>
                </a:solidFill>
              </a:rPr>
              <a:t>Kylkåpa</a:t>
            </a:r>
            <a:endParaRPr lang="en-US" sz="1400" b="0" dirty="0">
              <a:solidFill>
                <a:srgbClr val="FF0000"/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77836" y="5664100"/>
            <a:ext cx="1162149" cy="0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3166730" y="5520969"/>
            <a:ext cx="3497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Sil</a:t>
            </a:r>
            <a:endParaRPr lang="en-US" sz="1400" b="0" dirty="0">
              <a:solidFill>
                <a:srgbClr val="FF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582529" y="1691102"/>
            <a:ext cx="13463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 smtClean="0">
                <a:solidFill>
                  <a:srgbClr val="FF0000"/>
                </a:solidFill>
              </a:rPr>
              <a:t>Inspektionslock</a:t>
            </a:r>
            <a:endParaRPr lang="en-US" sz="1200" b="0" dirty="0">
              <a:solidFill>
                <a:srgbClr val="FF0000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 flipV="1">
            <a:off x="6431232" y="1844990"/>
            <a:ext cx="1040008" cy="6704"/>
          </a:xfrm>
          <a:prstGeom prst="line">
            <a:avLst/>
          </a:prstGeom>
          <a:ln w="12700" cap="sq" cmpd="sng">
            <a:solidFill>
              <a:srgbClr val="FF0000"/>
            </a:solidFill>
            <a:round/>
            <a:headEnd type="oval"/>
            <a:tailEnd type="oval"/>
          </a:ln>
          <a:effectLst>
            <a:glow rad="38100">
              <a:schemeClr val="bg1"/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03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Trimning av pumphjulet</a:t>
            </a:r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233738" y="1076120"/>
            <a:ext cx="5689600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1600" dirty="0" err="1" smtClean="0"/>
              <a:t>Hur</a:t>
            </a:r>
            <a:r>
              <a:rPr lang="en-GB" altLang="en-US" sz="1600" dirty="0" smtClean="0"/>
              <a:t> man </a:t>
            </a:r>
            <a:r>
              <a:rPr lang="en-GB" altLang="en-US" sz="1600" dirty="0" err="1" smtClean="0"/>
              <a:t>trimmar</a:t>
            </a:r>
            <a:r>
              <a:rPr lang="en-GB" altLang="en-US" sz="1600" dirty="0" smtClean="0"/>
              <a:t> till </a:t>
            </a:r>
            <a:r>
              <a:rPr lang="en-GB" altLang="en-US" sz="1600" dirty="0" err="1" smtClean="0"/>
              <a:t>rätt</a:t>
            </a:r>
            <a:r>
              <a:rPr lang="en-GB" altLang="en-US" sz="1600" dirty="0" smtClean="0"/>
              <a:t> </a:t>
            </a:r>
            <a:r>
              <a:rPr lang="en-GB" altLang="en-US" sz="1600" dirty="0" err="1" smtClean="0"/>
              <a:t>spalt</a:t>
            </a:r>
            <a:r>
              <a:rPr lang="en-GB" altLang="en-US" sz="1600" dirty="0" smtClean="0"/>
              <a:t> </a:t>
            </a:r>
            <a:r>
              <a:rPr lang="en-GB" altLang="en-US" sz="1600" dirty="0" err="1" smtClean="0"/>
              <a:t>mellan</a:t>
            </a:r>
            <a:r>
              <a:rPr lang="en-GB" altLang="en-US" sz="1600" dirty="0" smtClean="0"/>
              <a:t> </a:t>
            </a:r>
            <a:r>
              <a:rPr lang="en-GB" altLang="en-US" sz="1600" dirty="0" err="1" smtClean="0"/>
              <a:t>pumhjul</a:t>
            </a:r>
            <a:r>
              <a:rPr lang="en-GB" altLang="en-US" sz="1600" dirty="0" smtClean="0"/>
              <a:t> </a:t>
            </a:r>
            <a:r>
              <a:rPr lang="en-GB" altLang="en-US" sz="1600" dirty="0" err="1" smtClean="0"/>
              <a:t>och</a:t>
            </a:r>
            <a:r>
              <a:rPr lang="en-GB" altLang="en-US" sz="1600" dirty="0" smtClean="0"/>
              <a:t> </a:t>
            </a:r>
            <a:r>
              <a:rPr lang="en-GB" altLang="en-US" sz="1600" dirty="0" err="1" smtClean="0"/>
              <a:t>slitring</a:t>
            </a:r>
            <a:endParaRPr lang="en-GB" altLang="en-US" sz="1600" dirty="0" smtClean="0"/>
          </a:p>
          <a:p>
            <a:pPr eaLnBrk="1" hangingPunct="1">
              <a:defRPr/>
            </a:pPr>
            <a:endParaRPr lang="en-GB" altLang="en-US" sz="16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b="0" dirty="0" err="1" smtClean="0"/>
              <a:t>Justera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trimskruven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så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den ligger </a:t>
            </a:r>
            <a:r>
              <a:rPr lang="en-GB" altLang="en-US" sz="1600" b="0" dirty="0" err="1" smtClean="0"/>
              <a:t>kant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i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kant</a:t>
            </a:r>
            <a:r>
              <a:rPr lang="en-GB" altLang="en-US" sz="1600" b="0" dirty="0" smtClean="0"/>
              <a:t> med </a:t>
            </a:r>
            <a:r>
              <a:rPr lang="en-GB" altLang="en-US" sz="1600" b="0" dirty="0" err="1" smtClean="0"/>
              <a:t>trimhylsan</a:t>
            </a:r>
            <a:endParaRPr lang="en-GB" altLang="en-US" sz="1600" b="0" dirty="0" smtClean="0"/>
          </a:p>
          <a:p>
            <a:pPr eaLnBrk="1" hangingPunct="1">
              <a:defRPr/>
            </a:pPr>
            <a:endParaRPr lang="en-GB" altLang="en-US" sz="16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b="0" dirty="0" err="1" smtClean="0"/>
              <a:t>Montera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trimhylsenheten</a:t>
            </a:r>
            <a:r>
              <a:rPr lang="en-GB" altLang="en-US" sz="1600" b="0" dirty="0" smtClean="0"/>
              <a:t>, </a:t>
            </a:r>
            <a:r>
              <a:rPr lang="en-GB" altLang="en-US" sz="1600" b="0" dirty="0" err="1" smtClean="0"/>
              <a:t>pumphjul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och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slitring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på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pumpen</a:t>
            </a:r>
            <a:endParaRPr lang="en-GB" altLang="en-US" sz="1600" b="0" dirty="0" smtClean="0"/>
          </a:p>
          <a:p>
            <a:pPr eaLnBrk="1" hangingPunct="1">
              <a:defRPr/>
            </a:pPr>
            <a:endParaRPr lang="en-GB" altLang="en-US" sz="16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b="0" dirty="0" err="1" smtClean="0"/>
              <a:t>Vrid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trimskruven</a:t>
            </a:r>
            <a:r>
              <a:rPr lang="en-GB" altLang="en-US" sz="1600" b="0" dirty="0" smtClean="0"/>
              <a:t> </a:t>
            </a:r>
            <a:r>
              <a:rPr lang="en-GB" altLang="en-US" sz="1600" b="0" u="sng" dirty="0" err="1" smtClean="0"/>
              <a:t>medurs</a:t>
            </a:r>
            <a:r>
              <a:rPr lang="en-GB" altLang="en-US" sz="1600" b="0" dirty="0" smtClean="0"/>
              <a:t> tills </a:t>
            </a:r>
            <a:r>
              <a:rPr lang="en-GB" altLang="en-US" sz="1600" b="0" dirty="0" err="1" smtClean="0"/>
              <a:t>pumphjulet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kommer</a:t>
            </a:r>
            <a:r>
              <a:rPr lang="en-GB" altLang="en-US" sz="1600" b="0" dirty="0" smtClean="0"/>
              <a:t> I </a:t>
            </a:r>
            <a:r>
              <a:rPr lang="en-GB" altLang="en-US" sz="1600" b="0" dirty="0" err="1" smtClean="0"/>
              <a:t>kontakt</a:t>
            </a:r>
            <a:r>
              <a:rPr lang="en-GB" altLang="en-US" sz="1600" b="0" dirty="0" smtClean="0"/>
              <a:t> med </a:t>
            </a:r>
            <a:r>
              <a:rPr lang="en-GB" altLang="en-US" sz="1600" b="0" dirty="0" err="1" smtClean="0"/>
              <a:t>slitringen</a:t>
            </a:r>
            <a:r>
              <a:rPr lang="en-GB" altLang="en-US" sz="1600" b="0" dirty="0" smtClean="0"/>
              <a:t>, </a:t>
            </a:r>
            <a:r>
              <a:rPr lang="en-GB" altLang="en-US" sz="1600" b="0" dirty="0" err="1" smtClean="0"/>
              <a:t>vrid</a:t>
            </a:r>
            <a:r>
              <a:rPr lang="en-GB" altLang="en-US" sz="1600" b="0" dirty="0" smtClean="0"/>
              <a:t> sedan </a:t>
            </a:r>
            <a:r>
              <a:rPr lang="en-GB" altLang="en-US" sz="1600" b="0" dirty="0" err="1" smtClean="0"/>
              <a:t>ytterligare</a:t>
            </a:r>
            <a:r>
              <a:rPr lang="en-GB" altLang="en-US" sz="1600" b="0" dirty="0" smtClean="0"/>
              <a:t> 45 grader</a:t>
            </a:r>
          </a:p>
          <a:p>
            <a:pPr eaLnBrk="1" hangingPunct="1">
              <a:defRPr/>
            </a:pPr>
            <a:endParaRPr lang="en-GB" altLang="en-US" sz="16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b="0" dirty="0" err="1" smtClean="0"/>
              <a:t>Fixera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pumphjulet</a:t>
            </a:r>
            <a:r>
              <a:rPr lang="en-GB" altLang="en-US" sz="1600" b="0" dirty="0" smtClean="0"/>
              <a:t> med </a:t>
            </a:r>
            <a:r>
              <a:rPr lang="en-GB" altLang="en-US" sz="1600" b="0" dirty="0" err="1" smtClean="0"/>
              <a:t>t.ex</a:t>
            </a:r>
            <a:r>
              <a:rPr lang="en-GB" altLang="en-US" sz="1600" b="0" dirty="0" smtClean="0"/>
              <a:t>. </a:t>
            </a:r>
            <a:r>
              <a:rPr lang="en-GB" altLang="en-US" sz="1600" b="0" dirty="0" err="1" smtClean="0"/>
              <a:t>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kraftig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skruvmejsel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för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förhindra</a:t>
            </a:r>
            <a:r>
              <a:rPr lang="en-GB" altLang="en-US" sz="1600" b="0" dirty="0" smtClean="0"/>
              <a:t> rotation</a:t>
            </a:r>
          </a:p>
          <a:p>
            <a:pPr eaLnBrk="1" hangingPunct="1">
              <a:defRPr/>
            </a:pPr>
            <a:endParaRPr lang="en-GB" altLang="en-US" sz="16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b="0" dirty="0" err="1" smtClean="0"/>
              <a:t>Montera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pumphjulsskruven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och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dra</a:t>
            </a:r>
            <a:r>
              <a:rPr lang="en-GB" altLang="en-US" sz="1600" b="0" dirty="0" smtClean="0"/>
              <a:t> den till </a:t>
            </a:r>
            <a:r>
              <a:rPr lang="en-GB" altLang="en-US" sz="1600" b="0" dirty="0" err="1" smtClean="0"/>
              <a:t>rätt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åtdragningsmoment</a:t>
            </a:r>
            <a:r>
              <a:rPr lang="en-GB" altLang="en-US" sz="1600" b="0" dirty="0"/>
              <a:t>, </a:t>
            </a:r>
            <a:r>
              <a:rPr lang="en-GB" altLang="en-US" sz="1600" b="0" dirty="0" err="1"/>
              <a:t>vrid</a:t>
            </a:r>
            <a:r>
              <a:rPr lang="en-GB" altLang="en-US" sz="1600" b="0" dirty="0"/>
              <a:t> sedan </a:t>
            </a:r>
            <a:r>
              <a:rPr lang="en-GB" altLang="en-US" sz="1600" b="0" dirty="0" err="1"/>
              <a:t>ytterligare</a:t>
            </a:r>
            <a:r>
              <a:rPr lang="en-GB" altLang="en-US" sz="1600" b="0" dirty="0"/>
              <a:t> 45 </a:t>
            </a:r>
            <a:r>
              <a:rPr lang="en-GB" altLang="en-US" sz="1600" b="0" dirty="0" smtClean="0"/>
              <a:t>grader (</a:t>
            </a:r>
            <a:r>
              <a:rPr lang="en-GB" altLang="en-US" sz="1600" b="0" i="1" dirty="0"/>
              <a:t>Se IOM-manual </a:t>
            </a:r>
            <a:r>
              <a:rPr lang="en-GB" altLang="en-US" sz="1600" b="0" i="1" dirty="0" err="1"/>
              <a:t>för</a:t>
            </a:r>
            <a:r>
              <a:rPr lang="en-GB" altLang="en-US" sz="1600" b="0" i="1" dirty="0"/>
              <a:t> </a:t>
            </a:r>
            <a:r>
              <a:rPr lang="en-GB" altLang="en-US" sz="1600" b="0" i="1" dirty="0" err="1"/>
              <a:t>åtdragningsmoment</a:t>
            </a:r>
            <a:r>
              <a:rPr lang="en-GB" altLang="en-US" sz="1600" b="0" dirty="0" smtClean="0"/>
              <a:t>)</a:t>
            </a:r>
            <a:endParaRPr lang="en-GB" altLang="en-US" sz="1600" b="0" dirty="0"/>
          </a:p>
          <a:p>
            <a:pPr eaLnBrk="1" hangingPunct="1">
              <a:defRPr/>
            </a:pPr>
            <a:endParaRPr lang="en-GB" altLang="en-US" sz="1600" b="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en-US" sz="1600" b="0" dirty="0" err="1" smtClean="0"/>
              <a:t>Kontrollera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pumphjulet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roterar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fritt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och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spalten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är</a:t>
            </a:r>
            <a:r>
              <a:rPr lang="en-GB" altLang="en-US" sz="1600" b="0" dirty="0" smtClean="0"/>
              <a:t> 0,2-0,4mm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5" r="6500"/>
          <a:stretch>
            <a:fillRect/>
          </a:stretch>
        </p:blipFill>
        <p:spPr bwMode="auto">
          <a:xfrm>
            <a:off x="687388" y="1268413"/>
            <a:ext cx="1681162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4581525"/>
            <a:ext cx="21463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1"/>
          <a:stretch>
            <a:fillRect/>
          </a:stretch>
        </p:blipFill>
        <p:spPr bwMode="auto">
          <a:xfrm>
            <a:off x="496888" y="2924175"/>
            <a:ext cx="22034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1" r="3376" b="1"/>
          <a:stretch/>
        </p:blipFill>
        <p:spPr bwMode="auto">
          <a:xfrm flipH="1">
            <a:off x="9283699" y="1143000"/>
            <a:ext cx="2908300" cy="279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283698" y="4262144"/>
            <a:ext cx="2752725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sz="1050" dirty="0" err="1" smtClean="0"/>
              <a:t>Viktigt</a:t>
            </a:r>
            <a:r>
              <a:rPr lang="en-GB" altLang="en-US" sz="1050" dirty="0" smtClean="0"/>
              <a:t>!</a:t>
            </a:r>
            <a:endParaRPr lang="en-GB" altLang="en-US" sz="1050" dirty="0"/>
          </a:p>
          <a:p>
            <a:pPr eaLnBrk="1" hangingPunct="1"/>
            <a:r>
              <a:rPr lang="en-GB" altLang="en-US" sz="1050" b="0" dirty="0" err="1" smtClean="0"/>
              <a:t>Vrid</a:t>
            </a:r>
            <a:r>
              <a:rPr lang="en-GB" altLang="en-US" sz="1050" b="0" dirty="0" smtClean="0"/>
              <a:t> </a:t>
            </a:r>
            <a:r>
              <a:rPr lang="en-GB" altLang="en-US" sz="1050" b="0" dirty="0" err="1" smtClean="0"/>
              <a:t>insexnyckeln</a:t>
            </a:r>
            <a:r>
              <a:rPr lang="en-GB" altLang="en-US" sz="1050" b="0" dirty="0" smtClean="0"/>
              <a:t> </a:t>
            </a:r>
            <a:r>
              <a:rPr lang="en-GB" altLang="en-US" sz="1050" b="0" u="sng" dirty="0" err="1" smtClean="0"/>
              <a:t>moturs</a:t>
            </a:r>
            <a:r>
              <a:rPr lang="en-GB" altLang="en-US" sz="1050" b="0" u="sng" dirty="0" smtClean="0"/>
              <a:t> </a:t>
            </a:r>
            <a:r>
              <a:rPr lang="en-GB" altLang="en-US" sz="1050" b="0" u="sng" dirty="0" err="1" smtClean="0"/>
              <a:t>för</a:t>
            </a:r>
            <a:r>
              <a:rPr lang="en-GB" altLang="en-US" sz="1050" b="0" u="sng" dirty="0" smtClean="0"/>
              <a:t> </a:t>
            </a:r>
            <a:r>
              <a:rPr lang="en-GB" altLang="en-US" sz="1050" b="0" u="sng" dirty="0" err="1" smtClean="0"/>
              <a:t>att</a:t>
            </a:r>
            <a:r>
              <a:rPr lang="en-GB" altLang="en-US" sz="1050" b="0" u="sng" dirty="0" smtClean="0"/>
              <a:t> </a:t>
            </a:r>
            <a:r>
              <a:rPr lang="en-GB" altLang="en-US" sz="1050" b="0" u="sng" dirty="0" err="1" smtClean="0"/>
              <a:t>lossa</a:t>
            </a:r>
            <a:r>
              <a:rPr lang="en-GB" altLang="en-US" sz="1050" b="0" u="sng" dirty="0" smtClean="0"/>
              <a:t> </a:t>
            </a:r>
            <a:r>
              <a:rPr lang="en-GB" altLang="en-US" sz="1050" b="0" dirty="0" err="1" smtClean="0"/>
              <a:t>pumphjulet</a:t>
            </a:r>
            <a:r>
              <a:rPr lang="en-GB" altLang="en-US" sz="1050" b="0" dirty="0" smtClean="0"/>
              <a:t> </a:t>
            </a:r>
            <a:r>
              <a:rPr lang="en-GB" altLang="en-US" sz="1050" b="0" dirty="0" err="1" smtClean="0"/>
              <a:t>från</a:t>
            </a:r>
            <a:r>
              <a:rPr lang="en-GB" altLang="en-US" sz="1050" b="0" dirty="0" smtClean="0"/>
              <a:t> </a:t>
            </a:r>
            <a:r>
              <a:rPr lang="en-GB" altLang="en-US" sz="1050" b="0" dirty="0" err="1" smtClean="0"/>
              <a:t>axeln</a:t>
            </a:r>
            <a:r>
              <a:rPr lang="en-GB" altLang="en-US" sz="1050" b="0" dirty="0" smtClean="0"/>
              <a:t>.</a:t>
            </a:r>
          </a:p>
          <a:p>
            <a:pPr eaLnBrk="1" hangingPunct="1"/>
            <a:endParaRPr lang="en-GB" altLang="en-US" sz="1050" b="0" dirty="0" smtClean="0"/>
          </a:p>
          <a:p>
            <a:pPr eaLnBrk="1" hangingPunct="1"/>
            <a:r>
              <a:rPr lang="en-GB" altLang="en-US" sz="1050" b="0" dirty="0" err="1" smtClean="0"/>
              <a:t>Vrid</a:t>
            </a:r>
            <a:r>
              <a:rPr lang="en-GB" altLang="en-US" sz="1050" b="0" dirty="0" smtClean="0"/>
              <a:t> </a:t>
            </a:r>
            <a:r>
              <a:rPr lang="en-GB" altLang="en-US" sz="1050" b="0" dirty="0" err="1" smtClean="0"/>
              <a:t>insexnyckeln</a:t>
            </a:r>
            <a:r>
              <a:rPr lang="en-GB" altLang="en-US" sz="1050" b="0" dirty="0" smtClean="0"/>
              <a:t> </a:t>
            </a:r>
            <a:r>
              <a:rPr lang="en-GB" altLang="en-US" sz="1050" b="0" u="sng" dirty="0" err="1" smtClean="0"/>
              <a:t>medurs</a:t>
            </a:r>
            <a:r>
              <a:rPr lang="en-GB" altLang="en-US" sz="1050" b="0" u="sng" dirty="0" smtClean="0"/>
              <a:t> </a:t>
            </a:r>
            <a:r>
              <a:rPr lang="en-GB" altLang="en-US" sz="1050" b="0" u="sng" dirty="0" err="1" smtClean="0"/>
              <a:t>för</a:t>
            </a:r>
            <a:r>
              <a:rPr lang="en-GB" altLang="en-US" sz="1050" b="0" u="sng" dirty="0" smtClean="0"/>
              <a:t> </a:t>
            </a:r>
            <a:r>
              <a:rPr lang="en-GB" altLang="en-US" sz="1050" b="0" u="sng" dirty="0" err="1" smtClean="0"/>
              <a:t>att</a:t>
            </a:r>
            <a:r>
              <a:rPr lang="en-GB" altLang="en-US" sz="1050" b="0" u="sng" dirty="0" smtClean="0"/>
              <a:t> </a:t>
            </a:r>
            <a:r>
              <a:rPr lang="en-GB" altLang="en-US" sz="1050" b="0" u="sng" dirty="0" err="1" smtClean="0"/>
              <a:t>trimma</a:t>
            </a:r>
            <a:r>
              <a:rPr lang="en-GB" altLang="en-US" sz="1050" b="0" u="sng" dirty="0" smtClean="0"/>
              <a:t> </a:t>
            </a:r>
            <a:r>
              <a:rPr lang="en-GB" altLang="en-US" sz="1050" b="0" dirty="0" err="1" smtClean="0"/>
              <a:t>pumphjulet</a:t>
            </a:r>
            <a:r>
              <a:rPr lang="en-GB" altLang="en-US" sz="1050" b="0" dirty="0" smtClean="0"/>
              <a:t> mot </a:t>
            </a:r>
            <a:r>
              <a:rPr lang="en-GB" altLang="en-US" sz="1050" b="0" dirty="0" err="1" smtClean="0"/>
              <a:t>slitringen</a:t>
            </a:r>
            <a:r>
              <a:rPr lang="en-GB" altLang="en-US" sz="1050" b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643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Kontrollera</a:t>
            </a:r>
            <a:r>
              <a:rPr lang="en-US" dirty="0" smtClean="0"/>
              <a:t> </a:t>
            </a:r>
            <a:r>
              <a:rPr lang="en-US" dirty="0" err="1" smtClean="0"/>
              <a:t>Statorn</a:t>
            </a:r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056062" y="1946708"/>
            <a:ext cx="6357339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altLang="en-US" sz="1600" dirty="0" smtClean="0"/>
              <a:t>Kontrollera resistansen</a:t>
            </a:r>
            <a:endParaRPr lang="sv-SE" altLang="en-US" sz="1600" dirty="0"/>
          </a:p>
          <a:p>
            <a:pPr eaLnBrk="1" hangingPunct="1"/>
            <a:r>
              <a:rPr lang="en-GB" altLang="en-US" sz="1600" b="0" dirty="0" err="1" smtClean="0"/>
              <a:t>Använd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en</a:t>
            </a:r>
            <a:r>
              <a:rPr lang="en-GB" altLang="en-US" sz="1600" b="0" dirty="0" smtClean="0"/>
              <a:t> ohmmeter </a:t>
            </a:r>
            <a:r>
              <a:rPr lang="en-GB" altLang="en-US" sz="1600" b="0" dirty="0" err="1" smtClean="0"/>
              <a:t>för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kontrollera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resistansen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i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varje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lindning</a:t>
            </a:r>
            <a:r>
              <a:rPr lang="en-GB" altLang="en-US" sz="1600" b="0" dirty="0" smtClean="0"/>
              <a:t>. </a:t>
            </a:r>
          </a:p>
          <a:p>
            <a:pPr eaLnBrk="1" hangingPunct="1"/>
            <a:r>
              <a:rPr lang="en-GB" altLang="en-US" sz="1600" b="0" dirty="0" err="1" smtClean="0"/>
              <a:t>Skillnaden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bör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inte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överstiga</a:t>
            </a:r>
            <a:r>
              <a:rPr lang="en-GB" altLang="en-US" sz="1600" b="0" dirty="0" smtClean="0"/>
              <a:t> 5% </a:t>
            </a:r>
            <a:r>
              <a:rPr lang="en-GB" altLang="en-US" sz="1600" b="0" dirty="0" err="1" smtClean="0"/>
              <a:t>mellan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lindningarna</a:t>
            </a:r>
            <a:r>
              <a:rPr lang="en-GB" altLang="en-US" sz="1600" b="0" dirty="0" smtClean="0"/>
              <a:t>. </a:t>
            </a:r>
          </a:p>
          <a:p>
            <a:pPr eaLnBrk="1" hangingPunct="1"/>
            <a:r>
              <a:rPr lang="en-GB" altLang="en-US" sz="1600" b="0" dirty="0" smtClean="0"/>
              <a:t>I </a:t>
            </a:r>
            <a:r>
              <a:rPr lang="en-GB" altLang="en-US" sz="1600" b="0" dirty="0" err="1" smtClean="0"/>
              <a:t>en</a:t>
            </a:r>
            <a:r>
              <a:rPr lang="en-GB" altLang="en-US" sz="1600" b="0" dirty="0" smtClean="0"/>
              <a:t> 3-ledarstator </a:t>
            </a:r>
            <a:r>
              <a:rPr lang="en-GB" altLang="en-US" sz="1600" b="0" dirty="0" err="1" smtClean="0"/>
              <a:t>mäter</a:t>
            </a:r>
            <a:r>
              <a:rPr lang="en-GB" altLang="en-US" sz="1600" b="0" dirty="0" smtClean="0"/>
              <a:t> du </a:t>
            </a:r>
            <a:r>
              <a:rPr lang="en-GB" altLang="en-US" sz="1600" b="0" dirty="0" err="1" smtClean="0"/>
              <a:t>lindningarna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två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och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två</a:t>
            </a:r>
            <a:r>
              <a:rPr lang="en-GB" altLang="en-US" sz="1600" b="0" dirty="0" smtClean="0"/>
              <a:t>.</a:t>
            </a:r>
          </a:p>
          <a:p>
            <a:pPr eaLnBrk="1" hangingPunct="1"/>
            <a:endParaRPr lang="en-GB" altLang="en-US" sz="1600" b="0" dirty="0" smtClean="0"/>
          </a:p>
          <a:p>
            <a:pPr eaLnBrk="1" hangingPunct="1"/>
            <a:endParaRPr lang="en-GB" altLang="en-US" sz="1600" b="0" dirty="0"/>
          </a:p>
          <a:p>
            <a:pPr eaLnBrk="1" hangingPunct="1"/>
            <a:r>
              <a:rPr lang="sv-SE" altLang="en-US" sz="1600" dirty="0" smtClean="0"/>
              <a:t>Kontrollera isolationen</a:t>
            </a:r>
            <a:endParaRPr lang="sv-SE" altLang="en-US" sz="1600" dirty="0"/>
          </a:p>
          <a:p>
            <a:pPr eaLnBrk="1" hangingPunct="1"/>
            <a:r>
              <a:rPr lang="en-GB" altLang="en-US" sz="1600" b="0" dirty="0" err="1" smtClean="0"/>
              <a:t>Använd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en</a:t>
            </a:r>
            <a:r>
              <a:rPr lang="en-GB" altLang="en-US" sz="1600" b="0" dirty="0" smtClean="0"/>
              <a:t> 500V </a:t>
            </a:r>
            <a:r>
              <a:rPr lang="en-GB" altLang="en-US" sz="1600" b="0" dirty="0" err="1" smtClean="0"/>
              <a:t>eller</a:t>
            </a:r>
            <a:r>
              <a:rPr lang="en-GB" altLang="en-US" sz="1600" b="0" dirty="0" smtClean="0"/>
              <a:t> 1kV megger </a:t>
            </a:r>
            <a:r>
              <a:rPr lang="en-GB" altLang="en-US" sz="1600" b="0" dirty="0" err="1" smtClean="0"/>
              <a:t>för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kontrollera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att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isolationen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mellan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varje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fas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och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jord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och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mellan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lindningsparen</a:t>
            </a:r>
            <a:r>
              <a:rPr lang="en-GB" altLang="en-US" sz="1600" b="0" dirty="0" smtClean="0"/>
              <a:t> </a:t>
            </a:r>
            <a:r>
              <a:rPr lang="en-GB" altLang="en-US" sz="1600" b="0" dirty="0" err="1" smtClean="0"/>
              <a:t>visar</a:t>
            </a:r>
            <a:r>
              <a:rPr lang="en-GB" altLang="en-US" sz="1600" b="0" dirty="0" smtClean="0"/>
              <a:t> full isolation (=&gt;5Mohm).</a:t>
            </a:r>
          </a:p>
          <a:p>
            <a:pPr eaLnBrk="1" hangingPunct="1"/>
            <a:r>
              <a:rPr lang="en-GB" altLang="en-US" sz="1600" b="0" dirty="0" err="1" smtClean="0">
                <a:solidFill>
                  <a:srgbClr val="FF0000"/>
                </a:solidFill>
              </a:rPr>
              <a:t>Rör</a:t>
            </a:r>
            <a:r>
              <a:rPr lang="en-GB" altLang="en-US" sz="1600" b="0" dirty="0" smtClean="0">
                <a:solidFill>
                  <a:srgbClr val="FF0000"/>
                </a:solidFill>
              </a:rPr>
              <a:t> </a:t>
            </a:r>
            <a:r>
              <a:rPr lang="en-GB" altLang="en-US" sz="1600" b="0" dirty="0" err="1" smtClean="0">
                <a:solidFill>
                  <a:srgbClr val="FF0000"/>
                </a:solidFill>
              </a:rPr>
              <a:t>inte</a:t>
            </a:r>
            <a:r>
              <a:rPr lang="en-GB" altLang="en-US" sz="1600" b="0" dirty="0" smtClean="0">
                <a:solidFill>
                  <a:srgbClr val="FF0000"/>
                </a:solidFill>
              </a:rPr>
              <a:t> </a:t>
            </a:r>
            <a:r>
              <a:rPr lang="en-GB" altLang="en-US" sz="1600" b="0" dirty="0" err="1" smtClean="0">
                <a:solidFill>
                  <a:srgbClr val="FF0000"/>
                </a:solidFill>
              </a:rPr>
              <a:t>pumpen</a:t>
            </a:r>
            <a:r>
              <a:rPr lang="en-GB" altLang="en-US" sz="1600" b="0" dirty="0" smtClean="0">
                <a:solidFill>
                  <a:srgbClr val="FF0000"/>
                </a:solidFill>
              </a:rPr>
              <a:t> vid </a:t>
            </a:r>
            <a:r>
              <a:rPr lang="en-GB" altLang="en-US" sz="1600" b="0" dirty="0" err="1" smtClean="0">
                <a:solidFill>
                  <a:srgbClr val="FF0000"/>
                </a:solidFill>
              </a:rPr>
              <a:t>isolationsmätning</a:t>
            </a:r>
            <a:r>
              <a:rPr lang="en-GB" altLang="en-US" sz="1600" b="0" dirty="0" smtClean="0">
                <a:solidFill>
                  <a:srgbClr val="FF0000"/>
                </a:solidFill>
              </a:rPr>
              <a:t>, </a:t>
            </a:r>
            <a:r>
              <a:rPr lang="en-GB" altLang="en-US" sz="1600" b="0" dirty="0" err="1" smtClean="0">
                <a:solidFill>
                  <a:srgbClr val="FF0000"/>
                </a:solidFill>
              </a:rPr>
              <a:t>pga</a:t>
            </a:r>
            <a:r>
              <a:rPr lang="en-GB" altLang="en-US" sz="1600" b="0" dirty="0" smtClean="0">
                <a:solidFill>
                  <a:srgbClr val="FF0000"/>
                </a:solidFill>
              </a:rPr>
              <a:t> </a:t>
            </a:r>
            <a:r>
              <a:rPr lang="en-GB" altLang="en-US" sz="1600" b="0" dirty="0" err="1" smtClean="0">
                <a:solidFill>
                  <a:srgbClr val="FF0000"/>
                </a:solidFill>
              </a:rPr>
              <a:t>säkerhetsrisk</a:t>
            </a:r>
            <a:r>
              <a:rPr lang="en-GB" altLang="en-US" sz="1600" b="0" dirty="0" smtClean="0">
                <a:solidFill>
                  <a:srgbClr val="FF0000"/>
                </a:solidFill>
              </a:rPr>
              <a:t>!</a:t>
            </a:r>
            <a:endParaRPr lang="en-GB" altLang="en-US" sz="1600" b="0" dirty="0">
              <a:solidFill>
                <a:srgbClr val="FF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3429000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87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Hitta</a:t>
            </a:r>
            <a:r>
              <a:rPr lang="en-US" dirty="0" smtClean="0"/>
              <a:t> </a:t>
            </a:r>
            <a:r>
              <a:rPr lang="en-US" dirty="0" err="1" smtClean="0"/>
              <a:t>mer</a:t>
            </a:r>
            <a:r>
              <a:rPr lang="en-US" dirty="0" smtClean="0"/>
              <a:t> information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831008" y="1518988"/>
            <a:ext cx="2448272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sz="1200" dirty="0" smtClean="0">
                <a:solidFill>
                  <a:srgbClr val="FF0000"/>
                </a:solidFill>
              </a:rPr>
              <a:t>Reservdelssökning</a:t>
            </a:r>
            <a:endParaRPr lang="en-US" sz="1200" dirty="0" smtClean="0">
              <a:solidFill>
                <a:srgbClr val="FF0000"/>
              </a:solidFill>
            </a:endParaRPr>
          </a:p>
          <a:p>
            <a:endParaRPr lang="en-US" sz="3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 err="1" smtClean="0"/>
              <a:t>Hitta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individuella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reservdelslistor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baserade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på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serienummer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eller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produkt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nummer</a:t>
            </a:r>
            <a:endParaRPr lang="en-US" sz="12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sp>
        <p:nvSpPr>
          <p:cNvPr id="4" name="Rectangle 3"/>
          <p:cNvSpPr/>
          <p:nvPr/>
        </p:nvSpPr>
        <p:spPr>
          <a:xfrm>
            <a:off x="1831008" y="2902733"/>
            <a:ext cx="2664296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err="1" smtClean="0">
                <a:solidFill>
                  <a:srgbClr val="FF0000"/>
                </a:solidFill>
              </a:rPr>
              <a:t>Documentarkiv</a:t>
            </a:r>
            <a:endParaRPr lang="en-US" sz="1200" dirty="0" smtClean="0">
              <a:solidFill>
                <a:srgbClr val="FF0000"/>
              </a:solidFill>
            </a:endParaRPr>
          </a:p>
          <a:p>
            <a:endParaRPr lang="en-US" sz="3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dirty="0" err="1" smtClean="0"/>
              <a:t>Leta</a:t>
            </a:r>
            <a:r>
              <a:rPr lang="en-US" sz="1200" b="0" dirty="0" smtClean="0"/>
              <a:t>  </a:t>
            </a:r>
            <a:r>
              <a:rPr lang="en-US" sz="1200" b="0" dirty="0" err="1" smtClean="0"/>
              <a:t>manualer</a:t>
            </a:r>
            <a:r>
              <a:rPr lang="en-US" sz="1200" b="0" dirty="0" smtClean="0"/>
              <a:t>, </a:t>
            </a:r>
            <a:r>
              <a:rPr lang="en-US" sz="1200" b="0" dirty="0" err="1" smtClean="0"/>
              <a:t>datablad</a:t>
            </a:r>
            <a:r>
              <a:rPr lang="en-US" sz="1200" b="0" dirty="0" smtClean="0"/>
              <a:t>, </a:t>
            </a:r>
            <a:r>
              <a:rPr lang="en-US" sz="1200" b="0" dirty="0" err="1" smtClean="0"/>
              <a:t>produkt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kataloger</a:t>
            </a:r>
            <a:r>
              <a:rPr lang="en-US" sz="1200" b="0" dirty="0" smtClean="0"/>
              <a:t> etc.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err="1" smtClean="0"/>
              <a:t>Generera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datablad</a:t>
            </a:r>
            <a:r>
              <a:rPr lang="en-US" sz="1200" b="0" dirty="0" smtClean="0"/>
              <a:t> med </a:t>
            </a:r>
            <a:r>
              <a:rPr lang="en-US" sz="1200" b="0" dirty="0" err="1" smtClean="0"/>
              <a:t>ditt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företags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logga</a:t>
            </a:r>
            <a:endParaRPr lang="en-US" sz="12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b="0" dirty="0"/>
          </a:p>
        </p:txBody>
      </p:sp>
      <p:sp>
        <p:nvSpPr>
          <p:cNvPr id="5" name="Rectangle 4"/>
          <p:cNvSpPr/>
          <p:nvPr/>
        </p:nvSpPr>
        <p:spPr>
          <a:xfrm>
            <a:off x="1833315" y="4458796"/>
            <a:ext cx="2448272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dirty="0" err="1" smtClean="0">
                <a:solidFill>
                  <a:srgbClr val="FF0000"/>
                </a:solidFill>
              </a:rPr>
              <a:t>Pumpvalsprogram</a:t>
            </a:r>
            <a:endParaRPr lang="en-US" sz="1200" dirty="0" smtClean="0">
              <a:solidFill>
                <a:srgbClr val="FF0000"/>
              </a:solidFill>
            </a:endParaRPr>
          </a:p>
          <a:p>
            <a:endParaRPr lang="en-US" sz="300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200" b="0" dirty="0" err="1" smtClean="0"/>
              <a:t>Hitta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det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bästa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pumpvalet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för</a:t>
            </a:r>
            <a:r>
              <a:rPr lang="en-US" sz="1200" b="0" dirty="0" smtClean="0"/>
              <a:t> din </a:t>
            </a:r>
            <a:r>
              <a:rPr lang="en-US" sz="1200" b="0" dirty="0" err="1" smtClean="0"/>
              <a:t>applikation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inklusive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automatiska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beräkningar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av</a:t>
            </a:r>
            <a:r>
              <a:rPr lang="en-US" sz="1200" b="0" dirty="0" smtClean="0"/>
              <a:t> </a:t>
            </a:r>
            <a:r>
              <a:rPr lang="en-US" sz="1200" b="0" dirty="0" err="1" smtClean="0"/>
              <a:t>flöde</a:t>
            </a:r>
            <a:r>
              <a:rPr lang="en-US" sz="1200" b="0" dirty="0" smtClean="0"/>
              <a:t>, </a:t>
            </a:r>
            <a:r>
              <a:rPr lang="en-US" sz="1200" b="0" dirty="0" err="1" smtClean="0"/>
              <a:t>friktion</a:t>
            </a:r>
            <a:r>
              <a:rPr lang="en-US" sz="1200" b="0" dirty="0" smtClean="0"/>
              <a:t> and media </a:t>
            </a:r>
            <a:r>
              <a:rPr lang="en-US" sz="1200" dirty="0" err="1" smtClean="0"/>
              <a:t>hastighet</a:t>
            </a:r>
            <a:endParaRPr lang="en-US" sz="1200" b="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58"/>
          <a:stretch/>
        </p:blipFill>
        <p:spPr bwMode="auto">
          <a:xfrm>
            <a:off x="4694138" y="1294284"/>
            <a:ext cx="4121646" cy="106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" b="30886"/>
          <a:stretch/>
        </p:blipFill>
        <p:spPr bwMode="auto">
          <a:xfrm>
            <a:off x="4992278" y="3022476"/>
            <a:ext cx="3816424" cy="107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1218941" y="2580815"/>
            <a:ext cx="8712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8941" y="4246612"/>
            <a:ext cx="87129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7" descr="C:\Users\gxfsr\AppData\Local\Microsoft\Windows\Temporary Internet Files\Content.IE5\YYXSJXXT\600px-Gnome-web-browser.svg[1]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48" y="1809282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gxfsr\AppData\Local\Microsoft\Windows\Temporary Internet Files\Content.IE5\YYXSJXXT\600px-Gnome-web-browser.svg[1].png">
            <a:hlinkClick r:id="rId6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74" y="3285360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gxfsr\AppData\Local\Microsoft\Windows\Temporary Internet Files\Content.IE5\YYXSJXXT\600px-Gnome-web-browser.svg[1].png">
            <a:hlinkClick r:id="rId7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612" y="4822676"/>
            <a:ext cx="481236" cy="48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12" y="4458794"/>
            <a:ext cx="2167880" cy="169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592" y="4455142"/>
            <a:ext cx="2190378" cy="169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13" y="1006254"/>
            <a:ext cx="1056119" cy="7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4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Kontakt: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0" y="1672622"/>
            <a:ext cx="6273800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sz="1600" b="1" u="sng" dirty="0" smtClean="0"/>
              <a:t>Produkt och applikationsfrågor:</a:t>
            </a:r>
          </a:p>
          <a:p>
            <a:r>
              <a:rPr lang="sv-SE" sz="1200" b="0" dirty="0" smtClean="0">
                <a:hlinkClick r:id="rId2"/>
              </a:rPr>
              <a:t>technicalsupport@grindex.com</a:t>
            </a:r>
            <a:endParaRPr lang="sv-SE" sz="1200" b="0" dirty="0" smtClean="0"/>
          </a:p>
          <a:p>
            <a:r>
              <a:rPr lang="sv-SE" sz="1200" dirty="0" smtClean="0"/>
              <a:t>08-606 66 81</a:t>
            </a:r>
          </a:p>
          <a:p>
            <a:endParaRPr lang="sv-SE" sz="1200" b="0" dirty="0"/>
          </a:p>
          <a:p>
            <a:endParaRPr lang="sv-SE" sz="1200" dirty="0" smtClean="0"/>
          </a:p>
          <a:p>
            <a:r>
              <a:rPr lang="sv-SE" sz="1600" b="1" u="sng" dirty="0"/>
              <a:t>Logistik, beställningar, </a:t>
            </a:r>
            <a:r>
              <a:rPr lang="sv-SE" sz="1600" b="1" u="sng" dirty="0" smtClean="0"/>
              <a:t>priser, </a:t>
            </a:r>
            <a:r>
              <a:rPr lang="sv-SE" sz="1600" b="1" u="sng" dirty="0"/>
              <a:t>ledtider:</a:t>
            </a:r>
          </a:p>
          <a:p>
            <a:r>
              <a:rPr lang="sv-SE" sz="1200" dirty="0" smtClean="0">
                <a:hlinkClick r:id="rId3"/>
              </a:rPr>
              <a:t>logistics@grindex.com</a:t>
            </a:r>
            <a:endParaRPr lang="sv-SE" sz="1200" dirty="0" smtClean="0"/>
          </a:p>
          <a:p>
            <a:r>
              <a:rPr lang="sv-SE" sz="1200" b="0" dirty="0" smtClean="0"/>
              <a:t>08-606 66 91</a:t>
            </a:r>
          </a:p>
          <a:p>
            <a:r>
              <a:rPr lang="sv-SE" sz="1200" dirty="0" smtClean="0">
                <a:hlinkClick r:id="rId4"/>
              </a:rPr>
              <a:t>Jan.backman@grindex.com</a:t>
            </a:r>
            <a:endParaRPr lang="sv-SE" sz="1200" dirty="0" smtClean="0"/>
          </a:p>
          <a:p>
            <a:r>
              <a:rPr lang="sv-SE" sz="1200" b="0" dirty="0" smtClean="0"/>
              <a:t>076-250 28 82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298985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42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6629632" y="5431069"/>
            <a:ext cx="421051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Verdana" pitchFamily="34" charset="0"/>
              </a:rPr>
              <a:t>+</a:t>
            </a:r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Dataskylten</a:t>
            </a:r>
            <a:endParaRPr lang="sv-SE" dirty="0"/>
          </a:p>
        </p:txBody>
      </p:sp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7666398" y="1193234"/>
            <a:ext cx="42105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Verdana" pitchFamily="34" charset="0"/>
              </a:rPr>
              <a:t>+</a:t>
            </a:r>
          </a:p>
        </p:txBody>
      </p:sp>
      <p:sp>
        <p:nvSpPr>
          <p:cNvPr id="8" name="TextBox 25605"/>
          <p:cNvSpPr txBox="1">
            <a:spLocks noChangeArrowheads="1"/>
          </p:cNvSpPr>
          <p:nvPr/>
        </p:nvSpPr>
        <p:spPr bwMode="auto">
          <a:xfrm>
            <a:off x="6370997" y="1193234"/>
            <a:ext cx="42105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Verdana" pitchFamily="34" charset="0"/>
              </a:rPr>
              <a:t>+</a:t>
            </a: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822" y="1987061"/>
            <a:ext cx="4632325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5280384" y="1188549"/>
            <a:ext cx="1223963" cy="2460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dirty="0" err="1" smtClean="0">
                <a:latin typeface="Verdana" pitchFamily="34" charset="0"/>
              </a:rPr>
              <a:t>Produkt</a:t>
            </a:r>
            <a:endParaRPr lang="en-US" altLang="en-US" sz="1000" dirty="0">
              <a:latin typeface="Verdana" pitchFamily="34" charset="0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826610" y="1188471"/>
            <a:ext cx="855463" cy="24622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dirty="0" smtClean="0">
                <a:latin typeface="Verdana" pitchFamily="34" charset="0"/>
              </a:rPr>
              <a:t>Version</a:t>
            </a:r>
            <a:endParaRPr lang="en-US" altLang="en-US" sz="1000" dirty="0">
              <a:latin typeface="Verdana" pitchFamily="34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8088672" y="1188549"/>
            <a:ext cx="1584325" cy="2460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000" dirty="0" err="1">
                <a:latin typeface="Verdana" pitchFamily="34" charset="0"/>
              </a:rPr>
              <a:t>K</a:t>
            </a:r>
            <a:r>
              <a:rPr lang="en-US" altLang="en-US" sz="1000" dirty="0" err="1" smtClean="0">
                <a:latin typeface="Verdana" pitchFamily="34" charset="0"/>
              </a:rPr>
              <a:t>onfiguration</a:t>
            </a:r>
            <a:endParaRPr lang="en-US" altLang="en-US" sz="1000" dirty="0">
              <a:latin typeface="Verdana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288447" y="1434613"/>
            <a:ext cx="431800" cy="14462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1" idx="2"/>
          </p:cNvCxnSpPr>
          <p:nvPr/>
        </p:nvCxnSpPr>
        <p:spPr>
          <a:xfrm flipH="1">
            <a:off x="7191736" y="1434692"/>
            <a:ext cx="62606" cy="1446133"/>
          </a:xfrm>
          <a:prstGeom prst="straightConnector1">
            <a:avLst/>
          </a:prstGeom>
          <a:ln w="19050">
            <a:solidFill>
              <a:srgbClr val="FF19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2" idx="2"/>
          </p:cNvCxnSpPr>
          <p:nvPr/>
        </p:nvCxnSpPr>
        <p:spPr>
          <a:xfrm flipH="1">
            <a:off x="7872772" y="1434611"/>
            <a:ext cx="1008062" cy="1517650"/>
          </a:xfrm>
          <a:prstGeom prst="straightConnector1">
            <a:avLst/>
          </a:prstGeom>
          <a:ln w="19050">
            <a:solidFill>
              <a:srgbClr val="FF19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27"/>
          <p:cNvGrpSpPr>
            <a:grpSpLocks/>
          </p:cNvGrpSpPr>
          <p:nvPr/>
        </p:nvGrpSpPr>
        <p:grpSpPr bwMode="auto">
          <a:xfrm>
            <a:off x="1822810" y="5400290"/>
            <a:ext cx="6519821" cy="307777"/>
            <a:chOff x="467544" y="5918600"/>
            <a:chExt cx="6518415" cy="307579"/>
          </a:xfrm>
        </p:grpSpPr>
        <p:sp>
          <p:nvSpPr>
            <p:cNvPr id="17" name="TextBox 19"/>
            <p:cNvSpPr txBox="1">
              <a:spLocks noChangeArrowheads="1"/>
            </p:cNvSpPr>
            <p:nvPr/>
          </p:nvSpPr>
          <p:spPr bwMode="auto">
            <a:xfrm>
              <a:off x="2987824" y="5949359"/>
              <a:ext cx="420960" cy="2460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 dirty="0">
                  <a:latin typeface="Verdana" pitchFamily="34" charset="0"/>
                </a:rPr>
                <a:t>+</a:t>
              </a:r>
            </a:p>
          </p:txBody>
        </p:sp>
        <p:sp>
          <p:nvSpPr>
            <p:cNvPr id="18" name="TextBox 25"/>
            <p:cNvSpPr txBox="1">
              <a:spLocks noChangeArrowheads="1"/>
            </p:cNvSpPr>
            <p:nvPr/>
          </p:nvSpPr>
          <p:spPr bwMode="auto">
            <a:xfrm>
              <a:off x="4782463" y="5949280"/>
              <a:ext cx="293593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>
                  <a:latin typeface="Verdana" pitchFamily="34" charset="0"/>
                </a:rPr>
                <a:t>+</a:t>
              </a:r>
            </a:p>
          </p:txBody>
        </p:sp>
        <p:sp>
          <p:nvSpPr>
            <p:cNvPr id="19" name="TextBox 16"/>
            <p:cNvSpPr txBox="1">
              <a:spLocks noChangeArrowheads="1"/>
            </p:cNvSpPr>
            <p:nvPr/>
          </p:nvSpPr>
          <p:spPr bwMode="auto">
            <a:xfrm>
              <a:off x="2623438" y="5944085"/>
              <a:ext cx="473848" cy="24606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 dirty="0" err="1" smtClean="0">
                  <a:latin typeface="Verdana" pitchFamily="34" charset="0"/>
                </a:rPr>
                <a:t>År</a:t>
              </a:r>
              <a:endParaRPr lang="en-US" altLang="en-US" sz="1000" dirty="0">
                <a:latin typeface="Verdana" pitchFamily="34" charset="0"/>
              </a:endParaRPr>
            </a:p>
          </p:txBody>
        </p:sp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3400447" y="5949359"/>
              <a:ext cx="1978746" cy="24606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 dirty="0" err="1" smtClean="0">
                  <a:latin typeface="Verdana" pitchFamily="34" charset="0"/>
                </a:rPr>
                <a:t>Produktionscykel</a:t>
              </a:r>
              <a:r>
                <a:rPr lang="en-US" altLang="en-US" sz="1000" dirty="0" smtClean="0">
                  <a:latin typeface="Verdana" pitchFamily="34" charset="0"/>
                </a:rPr>
                <a:t> (1-8)</a:t>
              </a:r>
              <a:endParaRPr lang="en-US" altLang="en-US" sz="1000" dirty="0">
                <a:latin typeface="Verdana" pitchFamily="34" charset="0"/>
              </a:endParaRPr>
            </a:p>
          </p:txBody>
        </p:sp>
        <p:sp>
          <p:nvSpPr>
            <p:cNvPr id="21" name="TextBox 22"/>
            <p:cNvSpPr txBox="1">
              <a:spLocks noChangeArrowheads="1"/>
            </p:cNvSpPr>
            <p:nvPr/>
          </p:nvSpPr>
          <p:spPr bwMode="auto">
            <a:xfrm>
              <a:off x="5765274" y="5949359"/>
              <a:ext cx="1220685" cy="24606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000" dirty="0" err="1" smtClean="0">
                  <a:latin typeface="Verdana" pitchFamily="34" charset="0"/>
                </a:rPr>
                <a:t>Löpnummer</a:t>
              </a:r>
              <a:endParaRPr lang="en-US" altLang="en-US" sz="1000" dirty="0">
                <a:latin typeface="Verdana" pitchFamily="34" charset="0"/>
              </a:endParaRPr>
            </a:p>
          </p:txBody>
        </p:sp>
        <p:sp>
          <p:nvSpPr>
            <p:cNvPr id="22" name="TextBox 18"/>
            <p:cNvSpPr txBox="1">
              <a:spLocks noChangeArrowheads="1"/>
            </p:cNvSpPr>
            <p:nvPr/>
          </p:nvSpPr>
          <p:spPr bwMode="auto">
            <a:xfrm>
              <a:off x="467544" y="5918600"/>
              <a:ext cx="1888997" cy="3075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16000" anchor="ctr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1400" dirty="0" err="1" smtClean="0">
                  <a:latin typeface="Verdana" pitchFamily="34" charset="0"/>
                </a:rPr>
                <a:t>Serienummer</a:t>
              </a:r>
              <a:r>
                <a:rPr lang="en-US" altLang="en-US" sz="1400" dirty="0" smtClean="0">
                  <a:latin typeface="Verdana" pitchFamily="34" charset="0"/>
                </a:rPr>
                <a:t> =</a:t>
              </a:r>
              <a:endParaRPr lang="en-US" altLang="en-US" sz="1400" dirty="0">
                <a:latin typeface="Verdana" pitchFamily="34" charset="0"/>
              </a:endParaRPr>
            </a:p>
          </p:txBody>
        </p:sp>
      </p:grpSp>
      <p:cxnSp>
        <p:nvCxnSpPr>
          <p:cNvPr id="23" name="Straight Arrow Connector 22"/>
          <p:cNvCxnSpPr>
            <a:stCxn id="19" idx="0"/>
          </p:cNvCxnSpPr>
          <p:nvPr/>
        </p:nvCxnSpPr>
        <p:spPr>
          <a:xfrm flipV="1">
            <a:off x="4216144" y="3352313"/>
            <a:ext cx="432056" cy="2073478"/>
          </a:xfrm>
          <a:prstGeom prst="straightConnector1">
            <a:avLst/>
          </a:prstGeom>
          <a:ln w="19050">
            <a:solidFill>
              <a:srgbClr val="FF19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0" idx="0"/>
          </p:cNvCxnSpPr>
          <p:nvPr/>
        </p:nvCxnSpPr>
        <p:spPr>
          <a:xfrm flipH="1" flipV="1">
            <a:off x="4820021" y="3352313"/>
            <a:ext cx="925903" cy="2078756"/>
          </a:xfrm>
          <a:prstGeom prst="straightConnector1">
            <a:avLst/>
          </a:prstGeom>
          <a:ln w="19050">
            <a:solidFill>
              <a:srgbClr val="FF19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5603"/>
          <p:cNvCxnSpPr>
            <a:stCxn id="21" idx="0"/>
          </p:cNvCxnSpPr>
          <p:nvPr/>
        </p:nvCxnSpPr>
        <p:spPr>
          <a:xfrm flipH="1" flipV="1">
            <a:off x="5178885" y="3352313"/>
            <a:ext cx="2553272" cy="2078756"/>
          </a:xfrm>
          <a:prstGeom prst="straightConnector1">
            <a:avLst/>
          </a:prstGeom>
          <a:ln w="19050">
            <a:solidFill>
              <a:srgbClr val="FF19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0"/>
          <p:cNvSpPr txBox="1">
            <a:spLocks noChangeArrowheads="1"/>
          </p:cNvSpPr>
          <p:nvPr/>
        </p:nvSpPr>
        <p:spPr bwMode="auto">
          <a:xfrm>
            <a:off x="3308710" y="1152135"/>
            <a:ext cx="1634523" cy="3077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400" dirty="0" err="1" smtClean="0">
                <a:latin typeface="Verdana" pitchFamily="34" charset="0"/>
              </a:rPr>
              <a:t>Produktkod</a:t>
            </a:r>
            <a:r>
              <a:rPr lang="en-US" altLang="en-US" sz="1400" dirty="0" smtClean="0">
                <a:latin typeface="Verdana" pitchFamily="34" charset="0"/>
              </a:rPr>
              <a:t>=</a:t>
            </a:r>
            <a:endParaRPr lang="en-US" altLang="en-US" sz="1400" dirty="0"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3668" y="5708134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14</a:t>
            </a:r>
            <a:endParaRPr lang="en-US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5514168" y="5708134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5</a:t>
            </a:r>
            <a:endParaRPr lang="en-US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7533468" y="570813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0053</a:t>
            </a:r>
            <a:endParaRPr lang="en-US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2354858" y="5712018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1450053</a:t>
            </a:r>
            <a:endParaRPr lang="en-US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5468483" y="1459912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i="1" dirty="0" smtClean="0"/>
              <a:t>8104</a:t>
            </a:r>
            <a:endParaRPr lang="en-US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6826610" y="1434611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i="1" dirty="0" smtClean="0"/>
              <a:t>181</a:t>
            </a:r>
            <a:endParaRPr lang="en-US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8185071" y="145842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i="1" dirty="0" smtClean="0"/>
              <a:t>0037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9300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Kablar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0" y="1478955"/>
            <a:ext cx="6273800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en-US" sz="12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/>
              <a:t>Vatten</a:t>
            </a:r>
            <a:r>
              <a:rPr lang="en-US" sz="1400" dirty="0"/>
              <a:t> </a:t>
            </a:r>
            <a:r>
              <a:rPr lang="en-US" sz="1400" dirty="0" err="1"/>
              <a:t>kan</a:t>
            </a:r>
            <a:r>
              <a:rPr lang="en-US" sz="1400" dirty="0"/>
              <a:t> </a:t>
            </a:r>
            <a:r>
              <a:rPr lang="en-US" sz="1400" dirty="0" err="1"/>
              <a:t>läcka</a:t>
            </a:r>
            <a:r>
              <a:rPr lang="en-US" sz="1400" dirty="0"/>
              <a:t> in </a:t>
            </a:r>
            <a:r>
              <a:rPr lang="en-US" sz="1400" dirty="0" err="1" smtClean="0"/>
              <a:t>i</a:t>
            </a:r>
            <a:r>
              <a:rPr lang="en-US" sz="1400" dirty="0" smtClean="0"/>
              <a:t> </a:t>
            </a:r>
            <a:r>
              <a:rPr lang="en-US" sz="1400" dirty="0" err="1"/>
              <a:t>pumpen</a:t>
            </a:r>
            <a:r>
              <a:rPr lang="en-US" sz="1400" dirty="0"/>
              <a:t> via </a:t>
            </a:r>
            <a:r>
              <a:rPr lang="en-US" sz="1400" dirty="0" err="1"/>
              <a:t>en</a:t>
            </a:r>
            <a:r>
              <a:rPr lang="en-US" sz="1400" dirty="0"/>
              <a:t> </a:t>
            </a:r>
            <a:r>
              <a:rPr lang="en-US" sz="1400" dirty="0" err="1"/>
              <a:t>skadad</a:t>
            </a:r>
            <a:r>
              <a:rPr lang="en-US" sz="1400" dirty="0"/>
              <a:t> </a:t>
            </a:r>
            <a:r>
              <a:rPr lang="en-US" sz="1400" dirty="0" err="1" smtClean="0"/>
              <a:t>kabel</a:t>
            </a:r>
            <a:endParaRPr lang="en-US" sz="1400" dirty="0" smtClean="0"/>
          </a:p>
          <a:p>
            <a:endParaRPr lang="en-US" sz="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0" dirty="0" err="1" smtClean="0"/>
              <a:t>Montera</a:t>
            </a:r>
            <a:r>
              <a:rPr lang="en-US" sz="1400" b="0" dirty="0" smtClean="0"/>
              <a:t> </a:t>
            </a:r>
            <a:r>
              <a:rPr lang="en-US" sz="1400" b="0" u="sng" dirty="0" err="1" smtClean="0"/>
              <a:t>aldrig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tillbaka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en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kabel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så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att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kabelbussningen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tätar</a:t>
            </a:r>
            <a:r>
              <a:rPr lang="en-US" sz="1400" b="0" dirty="0" smtClean="0"/>
              <a:t> mot </a:t>
            </a:r>
            <a:r>
              <a:rPr lang="en-US" sz="1400" b="0" dirty="0" err="1" smtClean="0"/>
              <a:t>sa</a:t>
            </a:r>
            <a:r>
              <a:rPr lang="en-US" sz="1400" dirty="0" err="1" smtClean="0"/>
              <a:t>mma</a:t>
            </a:r>
            <a:r>
              <a:rPr lang="en-US" sz="1400" dirty="0" smtClean="0"/>
              <a:t> </a:t>
            </a:r>
            <a:r>
              <a:rPr lang="en-US" sz="1400" dirty="0" err="1" smtClean="0"/>
              <a:t>ställe</a:t>
            </a:r>
            <a:r>
              <a:rPr lang="en-US" sz="1400" dirty="0" smtClean="0"/>
              <a:t> </a:t>
            </a:r>
            <a:r>
              <a:rPr lang="en-US" sz="1400" dirty="0" err="1" smtClean="0"/>
              <a:t>på</a:t>
            </a:r>
            <a:r>
              <a:rPr lang="en-US" sz="1400" dirty="0" smtClean="0"/>
              <a:t> </a:t>
            </a:r>
            <a:r>
              <a:rPr lang="en-US" sz="1400" dirty="0" err="1" smtClean="0"/>
              <a:t>kabeln</a:t>
            </a:r>
            <a:r>
              <a:rPr lang="en-US" sz="1400" dirty="0" smtClean="0"/>
              <a:t> </a:t>
            </a:r>
            <a:r>
              <a:rPr lang="en-US" sz="1400" dirty="0" err="1" smtClean="0"/>
              <a:t>som</a:t>
            </a:r>
            <a:r>
              <a:rPr lang="en-US" sz="1400" dirty="0" smtClean="0"/>
              <a:t> </a:t>
            </a:r>
            <a:r>
              <a:rPr lang="en-US" sz="1400" dirty="0" err="1" smtClean="0"/>
              <a:t>tidigare</a:t>
            </a: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v-SE" sz="1400" dirty="0"/>
              <a:t>Lyft aldrig pumpen i kabeln!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6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0" dirty="0" err="1" smtClean="0"/>
              <a:t>Byt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kabelbussningar</a:t>
            </a:r>
            <a:r>
              <a:rPr lang="en-US" sz="1400" b="0" dirty="0" smtClean="0"/>
              <a:t> vid service, se </a:t>
            </a:r>
            <a:r>
              <a:rPr lang="en-US" sz="1400" b="0" dirty="0" err="1" smtClean="0"/>
              <a:t>reservdelslistor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för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artikelnummer</a:t>
            </a:r>
            <a:r>
              <a:rPr lang="en-US" sz="1400" b="0" dirty="0" smtClean="0"/>
              <a:t> (</a:t>
            </a:r>
            <a:r>
              <a:rPr lang="en-US" sz="1400" b="0" dirty="0" err="1" smtClean="0">
                <a:hlinkClick r:id="rId3"/>
              </a:rPr>
              <a:t>Länk</a:t>
            </a:r>
            <a:r>
              <a:rPr lang="en-US" sz="1400" b="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6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0" dirty="0" err="1" smtClean="0"/>
              <a:t>Jordledaren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ska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alltid</a:t>
            </a:r>
            <a:r>
              <a:rPr lang="en-US" sz="1400" dirty="0"/>
              <a:t> </a:t>
            </a:r>
            <a:r>
              <a:rPr lang="en-US" sz="1400" dirty="0" err="1" smtClean="0"/>
              <a:t>vara</a:t>
            </a:r>
            <a:r>
              <a:rPr lang="en-US" sz="1400" dirty="0" smtClean="0"/>
              <a:t> </a:t>
            </a:r>
            <a:r>
              <a:rPr lang="en-US" sz="1400" dirty="0" err="1" smtClean="0"/>
              <a:t>längre</a:t>
            </a:r>
            <a:r>
              <a:rPr lang="en-US" sz="1400" dirty="0" smtClean="0"/>
              <a:t> </a:t>
            </a:r>
            <a:r>
              <a:rPr lang="en-US" sz="1400" dirty="0" err="1" smtClean="0"/>
              <a:t>än</a:t>
            </a:r>
            <a:r>
              <a:rPr lang="en-US" sz="1400" dirty="0" smtClean="0"/>
              <a:t> </a:t>
            </a:r>
            <a:r>
              <a:rPr lang="en-US" sz="1400" dirty="0" err="1" smtClean="0"/>
              <a:t>faserna</a:t>
            </a:r>
            <a:r>
              <a:rPr lang="en-US" sz="1400" dirty="0" smtClean="0"/>
              <a:t>, </a:t>
            </a:r>
            <a:r>
              <a:rPr lang="en-US" sz="1400" dirty="0" err="1" smtClean="0"/>
              <a:t>av</a:t>
            </a:r>
            <a:r>
              <a:rPr lang="en-US" sz="1400" dirty="0" smtClean="0"/>
              <a:t> </a:t>
            </a:r>
            <a:r>
              <a:rPr lang="en-US" sz="1400" dirty="0" err="1" smtClean="0"/>
              <a:t>säkerhetsskäl</a:t>
            </a:r>
            <a:endParaRPr lang="en-US" sz="1400" b="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99" y="360000"/>
            <a:ext cx="2378323" cy="2811408"/>
          </a:xfrm>
          <a:prstGeom prst="rect">
            <a:avLst/>
          </a:prstGeom>
          <a:noFill/>
          <a:ln>
            <a:noFill/>
          </a:ln>
          <a:effectLst>
            <a:softEdge rad="228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37" y="3384252"/>
            <a:ext cx="2504246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113" y="4398159"/>
            <a:ext cx="2468563" cy="1841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82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Kablar</a:t>
            </a:r>
            <a:r>
              <a:rPr lang="en-US" dirty="0" smtClean="0"/>
              <a:t> – Max </a:t>
            </a:r>
            <a:r>
              <a:rPr lang="en-US" dirty="0" err="1" smtClean="0"/>
              <a:t>längd</a:t>
            </a:r>
            <a:endParaRPr lang="en-US" dirty="0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916113" y="3343799"/>
            <a:ext cx="2716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1800" dirty="0"/>
              <a:t>U  = </a:t>
            </a:r>
            <a:r>
              <a:rPr lang="en-US" altLang="en-US" sz="1800" dirty="0" err="1" smtClean="0"/>
              <a:t>Märkspänning</a:t>
            </a:r>
            <a:endParaRPr lang="en-US" altLang="en-US" sz="1800" dirty="0" smtClean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800" dirty="0"/>
              <a:t> I  = </a:t>
            </a:r>
            <a:r>
              <a:rPr lang="en-US" altLang="en-US" sz="1800" dirty="0" err="1"/>
              <a:t>Märkström</a:t>
            </a:r>
            <a:r>
              <a:rPr lang="en-US" altLang="en-US" sz="1800" dirty="0"/>
              <a:t> </a:t>
            </a:r>
            <a:endParaRPr lang="en-US" altLang="en-US" sz="1800" dirty="0" smtClean="0"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latin typeface="+mn-lt"/>
              </a:rPr>
              <a:t>A  </a:t>
            </a:r>
            <a:r>
              <a:rPr lang="en-US" altLang="en-US" sz="1800" dirty="0">
                <a:latin typeface="+mn-lt"/>
              </a:rPr>
              <a:t>= Area </a:t>
            </a:r>
            <a:r>
              <a:rPr lang="en-US" altLang="en-US" sz="1800" dirty="0" err="1" smtClean="0">
                <a:latin typeface="+mn-lt"/>
              </a:rPr>
              <a:t>för</a:t>
            </a:r>
            <a:r>
              <a:rPr lang="en-US" altLang="en-US" sz="1800" dirty="0" smtClean="0">
                <a:latin typeface="+mn-lt"/>
              </a:rPr>
              <a:t> </a:t>
            </a:r>
            <a:r>
              <a:rPr lang="en-US" altLang="en-US" sz="1800" dirty="0" err="1" smtClean="0">
                <a:latin typeface="+mn-lt"/>
              </a:rPr>
              <a:t>en</a:t>
            </a:r>
            <a:r>
              <a:rPr lang="en-US" altLang="en-US" sz="1800" dirty="0" smtClean="0">
                <a:latin typeface="+mn-lt"/>
              </a:rPr>
              <a:t> </a:t>
            </a:r>
            <a:r>
              <a:rPr lang="en-US" altLang="en-US" sz="1800" dirty="0" err="1" smtClean="0">
                <a:latin typeface="+mn-lt"/>
              </a:rPr>
              <a:t>kabelkärna</a:t>
            </a:r>
            <a:endParaRPr lang="en-US" altLang="en-US" sz="1800" dirty="0">
              <a:latin typeface="+mn-lt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916113" y="1623336"/>
            <a:ext cx="2459328" cy="6463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Max </a:t>
            </a:r>
            <a:r>
              <a:rPr lang="en-US" altLang="en-US" sz="1800" dirty="0" err="1" smtClean="0">
                <a:latin typeface="+mn-lt"/>
              </a:rPr>
              <a:t>längd</a:t>
            </a:r>
            <a:r>
              <a:rPr lang="en-US" altLang="en-US" sz="1800" dirty="0" smtClean="0">
                <a:latin typeface="+mn-lt"/>
              </a:rPr>
              <a:t> 3-fas =  </a:t>
            </a:r>
            <a:r>
              <a:rPr lang="en-US" altLang="en-US" sz="1800" u="sng" dirty="0">
                <a:latin typeface="+mn-lt"/>
              </a:rPr>
              <a:t>U x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+mn-lt"/>
              </a:rPr>
              <a:t>		</a:t>
            </a:r>
            <a:r>
              <a:rPr lang="en-US" altLang="en-US" sz="1800" dirty="0" smtClean="0">
                <a:latin typeface="+mn-lt"/>
              </a:rPr>
              <a:t>    </a:t>
            </a:r>
            <a:r>
              <a:rPr lang="en-US" altLang="en-US" sz="1800" dirty="0">
                <a:latin typeface="+mn-lt"/>
              </a:rPr>
              <a:t>I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1916113" y="2451101"/>
            <a:ext cx="2973186" cy="6463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Max </a:t>
            </a:r>
            <a:r>
              <a:rPr lang="en-US" altLang="en-US" sz="1800" dirty="0" err="1"/>
              <a:t>längd</a:t>
            </a:r>
            <a:r>
              <a:rPr lang="en-US" altLang="en-US" sz="1800" dirty="0"/>
              <a:t> </a:t>
            </a:r>
            <a:r>
              <a:rPr lang="en-US" altLang="en-US" sz="1800" dirty="0" smtClean="0">
                <a:latin typeface="+mn-lt"/>
              </a:rPr>
              <a:t>1-fas  </a:t>
            </a:r>
            <a:r>
              <a:rPr lang="en-US" altLang="en-US" sz="1800" dirty="0">
                <a:latin typeface="+mn-lt"/>
              </a:rPr>
              <a:t>=  </a:t>
            </a:r>
            <a:r>
              <a:rPr lang="en-US" altLang="en-US" sz="1800" u="sng" dirty="0">
                <a:latin typeface="+mn-lt"/>
              </a:rPr>
              <a:t>0,9 x U x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charset="0"/>
              </a:rPr>
              <a:t>		</a:t>
            </a:r>
            <a:r>
              <a:rPr lang="en-US" altLang="en-US" sz="1800" dirty="0" smtClean="0">
                <a:latin typeface="Arial" charset="0"/>
              </a:rPr>
              <a:t>     I</a:t>
            </a:r>
            <a:endParaRPr lang="en-US" altLang="en-US" sz="1800" dirty="0">
              <a:latin typeface="Arial" charset="0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1916113" y="5588776"/>
            <a:ext cx="37128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latin typeface="+mn-lt"/>
              </a:rPr>
              <a:t>Se </a:t>
            </a:r>
            <a:r>
              <a:rPr lang="en-US" altLang="en-US" sz="1800" dirty="0" err="1" smtClean="0">
                <a:latin typeface="+mn-lt"/>
              </a:rPr>
              <a:t>färdiga</a:t>
            </a:r>
            <a:r>
              <a:rPr lang="en-US" altLang="en-US" sz="1800" dirty="0" smtClean="0">
                <a:latin typeface="+mn-lt"/>
              </a:rPr>
              <a:t> </a:t>
            </a:r>
            <a:r>
              <a:rPr lang="en-US" altLang="en-US" sz="1800" dirty="0" err="1" smtClean="0">
                <a:latin typeface="+mn-lt"/>
              </a:rPr>
              <a:t>exempel</a:t>
            </a:r>
            <a:r>
              <a:rPr lang="en-US" altLang="en-US" sz="1800" dirty="0" smtClean="0">
                <a:latin typeface="+mn-lt"/>
              </a:rPr>
              <a:t> </a:t>
            </a:r>
            <a:r>
              <a:rPr lang="en-US" altLang="en-US" sz="1800" dirty="0" err="1" smtClean="0">
                <a:latin typeface="+mn-lt"/>
              </a:rPr>
              <a:t>i</a:t>
            </a:r>
            <a:r>
              <a:rPr lang="en-US" altLang="en-US" sz="1800" dirty="0" smtClean="0">
                <a:latin typeface="+mn-lt"/>
              </a:rPr>
              <a:t> </a:t>
            </a:r>
            <a:r>
              <a:rPr lang="en-US" altLang="en-US" sz="1800" dirty="0" err="1" smtClean="0">
                <a:latin typeface="+mn-lt"/>
              </a:rPr>
              <a:t>pumphandboken</a:t>
            </a:r>
            <a:endParaRPr lang="en-US" altLang="en-US" sz="18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5046">
            <a:off x="5867066" y="5050613"/>
            <a:ext cx="7620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567" y="855275"/>
            <a:ext cx="3638550" cy="5187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6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Oljeutrymme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18331" y="1535861"/>
            <a:ext cx="6425961" cy="293926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sv-SE" sz="1400" dirty="0"/>
              <a:t>Tryckutjämnaren komprimeras  när oljan värms upp och förhindrar på detta sätt övertryck i </a:t>
            </a:r>
            <a:r>
              <a:rPr lang="sv-SE" sz="1400" dirty="0" smtClean="0"/>
              <a:t>oljeutrymmet</a:t>
            </a:r>
            <a:endParaRPr lang="sv-SE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På</a:t>
            </a:r>
            <a:r>
              <a:rPr lang="en-US" sz="1400" dirty="0" smtClean="0"/>
              <a:t> </a:t>
            </a:r>
            <a:r>
              <a:rPr lang="en-US" sz="1400" dirty="0" err="1" smtClean="0"/>
              <a:t>pumpar</a:t>
            </a:r>
            <a:r>
              <a:rPr lang="en-US" sz="1400" dirty="0" smtClean="0"/>
              <a:t> med </a:t>
            </a:r>
            <a:r>
              <a:rPr lang="en-US" sz="1400" dirty="0" err="1" smtClean="0"/>
              <a:t>tryckutjämnare</a:t>
            </a:r>
            <a:r>
              <a:rPr lang="en-US" sz="1400" dirty="0" smtClean="0"/>
              <a:t> </a:t>
            </a:r>
            <a:r>
              <a:rPr lang="en-US" sz="1400" dirty="0" err="1" smtClean="0"/>
              <a:t>ska</a:t>
            </a:r>
            <a:r>
              <a:rPr lang="en-US" sz="1400" dirty="0" smtClean="0"/>
              <a:t> </a:t>
            </a:r>
            <a:r>
              <a:rPr lang="en-US" sz="1400" dirty="0" err="1" smtClean="0"/>
              <a:t>hela</a:t>
            </a:r>
            <a:r>
              <a:rPr lang="en-US" sz="1400" dirty="0" smtClean="0"/>
              <a:t> </a:t>
            </a:r>
            <a:r>
              <a:rPr lang="en-US" sz="1400" dirty="0" err="1" smtClean="0"/>
              <a:t>oljeutrymmet</a:t>
            </a:r>
            <a:r>
              <a:rPr lang="en-US" sz="1400" dirty="0" smtClean="0"/>
              <a:t> </a:t>
            </a:r>
            <a:r>
              <a:rPr lang="en-US" sz="1400" dirty="0" err="1" smtClean="0"/>
              <a:t>fyllas</a:t>
            </a:r>
            <a:r>
              <a:rPr lang="en-US" sz="1400" dirty="0" smtClean="0"/>
              <a:t> med </a:t>
            </a:r>
            <a:r>
              <a:rPr lang="en-US" sz="1400" dirty="0" err="1" smtClean="0"/>
              <a:t>olja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0" dirty="0" err="1" smtClean="0"/>
              <a:t>Byt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alltid</a:t>
            </a:r>
            <a:r>
              <a:rPr lang="en-US" sz="1400" b="0" dirty="0" smtClean="0"/>
              <a:t> </a:t>
            </a:r>
            <a:r>
              <a:rPr lang="en-US" sz="1400" b="0" dirty="0" err="1" smtClean="0"/>
              <a:t>tryckutjämnaren</a:t>
            </a:r>
            <a:r>
              <a:rPr lang="en-US" sz="1400" b="0" dirty="0" smtClean="0"/>
              <a:t> vid service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Oljan</a:t>
            </a:r>
            <a:r>
              <a:rPr lang="en-US" sz="1400" dirty="0" smtClean="0"/>
              <a:t> </a:t>
            </a:r>
            <a:r>
              <a:rPr lang="en-US" sz="1400" dirty="0" err="1" smtClean="0"/>
              <a:t>blir</a:t>
            </a:r>
            <a:r>
              <a:rPr lang="en-US" sz="1400" dirty="0" smtClean="0"/>
              <a:t> </a:t>
            </a:r>
            <a:r>
              <a:rPr lang="en-US" sz="1400" dirty="0" err="1" smtClean="0"/>
              <a:t>vit</a:t>
            </a:r>
            <a:r>
              <a:rPr lang="en-US" sz="1400" dirty="0" smtClean="0"/>
              <a:t> </a:t>
            </a:r>
            <a:r>
              <a:rPr lang="en-US" sz="1400" dirty="0" err="1" smtClean="0"/>
              <a:t>när</a:t>
            </a:r>
            <a:r>
              <a:rPr lang="en-US" sz="1400" dirty="0" smtClean="0"/>
              <a:t> den </a:t>
            </a:r>
            <a:r>
              <a:rPr lang="en-US" sz="1400" dirty="0" err="1" smtClean="0"/>
              <a:t>blandas</a:t>
            </a:r>
            <a:r>
              <a:rPr lang="en-US" sz="1400" dirty="0" smtClean="0"/>
              <a:t> med </a:t>
            </a:r>
            <a:r>
              <a:rPr lang="en-US" sz="1400" dirty="0" err="1" smtClean="0"/>
              <a:t>vatten</a:t>
            </a: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Ett</a:t>
            </a:r>
            <a:r>
              <a:rPr lang="en-US" sz="1400" dirty="0" smtClean="0"/>
              <a:t> </a:t>
            </a:r>
            <a:r>
              <a:rPr lang="en-US" sz="1400" dirty="0" err="1" smtClean="0"/>
              <a:t>liten</a:t>
            </a:r>
            <a:r>
              <a:rPr lang="en-US" sz="1400" dirty="0" smtClean="0"/>
              <a:t> del </a:t>
            </a:r>
            <a:r>
              <a:rPr lang="en-US" sz="1400" dirty="0" err="1" smtClean="0"/>
              <a:t>vatten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 </a:t>
            </a:r>
            <a:r>
              <a:rPr lang="en-US" sz="1400" dirty="0" err="1" smtClean="0"/>
              <a:t>oljan</a:t>
            </a:r>
            <a:r>
              <a:rPr lang="en-US" sz="1400" dirty="0" smtClean="0"/>
              <a:t> </a:t>
            </a:r>
            <a:r>
              <a:rPr lang="en-US" sz="1400" dirty="0" err="1" smtClean="0"/>
              <a:t>är</a:t>
            </a:r>
            <a:r>
              <a:rPr lang="en-US" sz="1400" dirty="0" smtClean="0"/>
              <a:t> </a:t>
            </a:r>
            <a:r>
              <a:rPr lang="en-US" sz="1400" dirty="0" err="1" smtClean="0"/>
              <a:t>normalt</a:t>
            </a:r>
            <a:endParaRPr lang="en-US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Kontrollera</a:t>
            </a:r>
            <a:r>
              <a:rPr lang="en-US" sz="1400" dirty="0" smtClean="0"/>
              <a:t> </a:t>
            </a:r>
            <a:r>
              <a:rPr lang="en-US" sz="1400" dirty="0" err="1" smtClean="0"/>
              <a:t>oljan</a:t>
            </a:r>
            <a:r>
              <a:rPr lang="en-US" sz="1400" dirty="0" smtClean="0"/>
              <a:t> ~2ggr/</a:t>
            </a:r>
            <a:r>
              <a:rPr lang="en-US" sz="1400" dirty="0" err="1" smtClean="0"/>
              <a:t>år</a:t>
            </a:r>
            <a:r>
              <a:rPr lang="en-US" sz="1400" dirty="0" smtClean="0"/>
              <a:t> </a:t>
            </a:r>
            <a:r>
              <a:rPr lang="en-US" sz="1400" dirty="0" err="1" smtClean="0"/>
              <a:t>för</a:t>
            </a:r>
            <a:r>
              <a:rPr lang="en-US" sz="1400" dirty="0" smtClean="0"/>
              <a:t> </a:t>
            </a:r>
            <a:r>
              <a:rPr lang="en-US" sz="1400" dirty="0" err="1" smtClean="0"/>
              <a:t>att</a:t>
            </a:r>
            <a:r>
              <a:rPr lang="en-US" sz="1400" dirty="0" smtClean="0"/>
              <a:t> </a:t>
            </a:r>
            <a:r>
              <a:rPr lang="en-US" sz="1400" dirty="0" err="1" smtClean="0"/>
              <a:t>förhindra</a:t>
            </a:r>
            <a:r>
              <a:rPr lang="en-US" sz="1400" dirty="0" smtClean="0"/>
              <a:t> </a:t>
            </a:r>
            <a:r>
              <a:rPr lang="en-US" sz="1400" dirty="0" err="1" smtClean="0"/>
              <a:t>dyra</a:t>
            </a:r>
            <a:r>
              <a:rPr lang="en-US" sz="1400" dirty="0" smtClean="0"/>
              <a:t>  </a:t>
            </a:r>
            <a:r>
              <a:rPr lang="en-US" sz="1400" dirty="0" err="1" smtClean="0"/>
              <a:t>reparationer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2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5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38" b="5709"/>
          <a:stretch/>
        </p:blipFill>
        <p:spPr bwMode="auto">
          <a:xfrm>
            <a:off x="7606928" y="1774505"/>
            <a:ext cx="3947677" cy="2557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2_skruv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260" y="4457600"/>
            <a:ext cx="2592387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29723" y="5759602"/>
            <a:ext cx="1076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Oljeplugg</a:t>
            </a:r>
            <a:endParaRPr lang="en-US" dirty="0"/>
          </a:p>
        </p:txBody>
      </p:sp>
      <p:cxnSp>
        <p:nvCxnSpPr>
          <p:cNvPr id="8" name="Rak pil 10"/>
          <p:cNvCxnSpPr>
            <a:cxnSpLocks noChangeShapeType="1"/>
          </p:cNvCxnSpPr>
          <p:nvPr/>
        </p:nvCxnSpPr>
        <p:spPr bwMode="auto">
          <a:xfrm flipH="1" flipV="1">
            <a:off x="3514478" y="5261474"/>
            <a:ext cx="358278" cy="639762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Rak pil 10"/>
          <p:cNvCxnSpPr>
            <a:cxnSpLocks noChangeShapeType="1"/>
          </p:cNvCxnSpPr>
          <p:nvPr/>
        </p:nvCxnSpPr>
        <p:spPr bwMode="auto">
          <a:xfrm>
            <a:off x="7282927" y="1774505"/>
            <a:ext cx="1583765" cy="1176277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93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Inspektionsutrymme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18331" y="2073761"/>
            <a:ext cx="6157019" cy="181588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sv-SE" sz="1400" dirty="0" smtClean="0"/>
              <a:t>Inspektionsutrymmet </a:t>
            </a:r>
            <a:r>
              <a:rPr lang="sv-SE" sz="1400" dirty="0"/>
              <a:t>mellan oljehuset och motorutrymmet ska vara </a:t>
            </a:r>
            <a:r>
              <a:rPr lang="sv-SE" sz="1400" dirty="0" smtClean="0"/>
              <a:t>torrt</a:t>
            </a:r>
            <a:endParaRPr lang="sv-SE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Vatten</a:t>
            </a:r>
            <a:r>
              <a:rPr lang="en-US" sz="1400" dirty="0" smtClean="0"/>
              <a:t> </a:t>
            </a:r>
            <a:r>
              <a:rPr lang="en-US" sz="1400" dirty="0" err="1" smtClean="0"/>
              <a:t>eller</a:t>
            </a:r>
            <a:r>
              <a:rPr lang="en-US" sz="1400" dirty="0" smtClean="0"/>
              <a:t> </a:t>
            </a:r>
            <a:r>
              <a:rPr lang="en-US" sz="1400" dirty="0" err="1" smtClean="0"/>
              <a:t>större</a:t>
            </a:r>
            <a:r>
              <a:rPr lang="en-US" sz="1400" dirty="0" smtClean="0"/>
              <a:t> </a:t>
            </a:r>
            <a:r>
              <a:rPr lang="en-US" sz="1400" dirty="0" err="1" smtClean="0"/>
              <a:t>oljemängder</a:t>
            </a:r>
            <a:r>
              <a:rPr lang="en-US" sz="1400" dirty="0" smtClean="0"/>
              <a:t> </a:t>
            </a:r>
            <a:r>
              <a:rPr lang="en-US" sz="1400" dirty="0" err="1" smtClean="0"/>
              <a:t>är</a:t>
            </a:r>
            <a:r>
              <a:rPr lang="en-US" sz="1400" dirty="0" smtClean="0"/>
              <a:t> </a:t>
            </a:r>
            <a:r>
              <a:rPr lang="en-US" sz="1400" dirty="0" err="1" smtClean="0"/>
              <a:t>en</a:t>
            </a:r>
            <a:r>
              <a:rPr lang="en-US" sz="1400" dirty="0" smtClean="0"/>
              <a:t> </a:t>
            </a:r>
            <a:r>
              <a:rPr lang="en-US" sz="1400" dirty="0" err="1" smtClean="0"/>
              <a:t>indikering</a:t>
            </a:r>
            <a:r>
              <a:rPr lang="en-US" sz="1400" dirty="0" smtClean="0"/>
              <a:t> </a:t>
            </a:r>
            <a:r>
              <a:rPr lang="en-US" sz="1400" dirty="0" err="1" smtClean="0"/>
              <a:t>på</a:t>
            </a:r>
            <a:r>
              <a:rPr lang="en-US" sz="1400" dirty="0" smtClean="0"/>
              <a:t> </a:t>
            </a:r>
            <a:r>
              <a:rPr lang="en-US" sz="1400" dirty="0" err="1" smtClean="0"/>
              <a:t>tätningsfel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b="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b="0" dirty="0" err="1" smtClean="0"/>
              <a:t>Rekommendation</a:t>
            </a:r>
            <a:r>
              <a:rPr lang="en-US" sz="1400" dirty="0" smtClean="0"/>
              <a:t>: </a:t>
            </a:r>
            <a:r>
              <a:rPr lang="en-US" sz="1400" dirty="0" err="1" smtClean="0"/>
              <a:t>Byt</a:t>
            </a:r>
            <a:r>
              <a:rPr lang="en-US" sz="1400" dirty="0" smtClean="0"/>
              <a:t> </a:t>
            </a:r>
            <a:r>
              <a:rPr lang="en-US" sz="1400" dirty="0" err="1" smtClean="0"/>
              <a:t>tätning</a:t>
            </a:r>
            <a:r>
              <a:rPr lang="en-US" sz="1400" dirty="0" smtClean="0"/>
              <a:t> </a:t>
            </a:r>
            <a:r>
              <a:rPr lang="en-US" sz="1400" dirty="0" err="1" smtClean="0"/>
              <a:t>efter</a:t>
            </a:r>
            <a:r>
              <a:rPr lang="en-US" sz="1400" dirty="0" smtClean="0"/>
              <a:t> </a:t>
            </a:r>
            <a:r>
              <a:rPr lang="en-US" sz="1400" dirty="0" err="1" smtClean="0"/>
              <a:t>ett</a:t>
            </a:r>
            <a:r>
              <a:rPr lang="en-US" sz="1400" dirty="0" smtClean="0"/>
              <a:t> </a:t>
            </a:r>
            <a:r>
              <a:rPr lang="en-US" sz="1400" dirty="0" err="1" smtClean="0"/>
              <a:t>år</a:t>
            </a:r>
            <a:r>
              <a:rPr lang="en-US" sz="1400" dirty="0" smtClean="0"/>
              <a:t> </a:t>
            </a:r>
            <a:r>
              <a:rPr lang="en-US" sz="1400" dirty="0" err="1" smtClean="0"/>
              <a:t>eller</a:t>
            </a:r>
            <a:r>
              <a:rPr lang="en-US" sz="1400" dirty="0" smtClean="0"/>
              <a:t> 2000 </a:t>
            </a:r>
            <a:r>
              <a:rPr lang="en-US" sz="1400" dirty="0" err="1" smtClean="0"/>
              <a:t>drifttimmar</a:t>
            </a:r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1400" b="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Exempel</a:t>
            </a:r>
            <a:r>
              <a:rPr lang="en-US" sz="1400" dirty="0" smtClean="0"/>
              <a:t>: 8 h per dag, </a:t>
            </a:r>
            <a:r>
              <a:rPr lang="en-US" sz="1400" dirty="0"/>
              <a:t>7 </a:t>
            </a:r>
            <a:r>
              <a:rPr lang="en-US" sz="1400" dirty="0" err="1" smtClean="0"/>
              <a:t>dagar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  </a:t>
            </a:r>
            <a:r>
              <a:rPr lang="en-US" sz="1400" dirty="0" err="1" smtClean="0"/>
              <a:t>veckan</a:t>
            </a:r>
            <a:r>
              <a:rPr lang="en-US" sz="1400" dirty="0" smtClean="0"/>
              <a:t> </a:t>
            </a:r>
            <a:r>
              <a:rPr lang="en-US" sz="1400" dirty="0" err="1" smtClean="0"/>
              <a:t>betyder</a:t>
            </a:r>
            <a:r>
              <a:rPr lang="en-US" sz="1400" dirty="0" smtClean="0"/>
              <a:t> </a:t>
            </a:r>
            <a:r>
              <a:rPr lang="en-US" sz="1400" dirty="0" err="1" smtClean="0"/>
              <a:t>att</a:t>
            </a:r>
            <a:r>
              <a:rPr lang="en-US" sz="1400" dirty="0" smtClean="0"/>
              <a:t> 2000 h </a:t>
            </a:r>
            <a:r>
              <a:rPr lang="en-US" sz="1400" dirty="0" err="1" smtClean="0"/>
              <a:t>nås</a:t>
            </a:r>
            <a:r>
              <a:rPr lang="en-US" sz="1400" dirty="0" smtClean="0"/>
              <a:t> </a:t>
            </a:r>
            <a:r>
              <a:rPr lang="en-US" sz="1400" dirty="0" err="1" smtClean="0"/>
              <a:t>efter</a:t>
            </a:r>
            <a:r>
              <a:rPr lang="en-US" sz="1400" dirty="0" smtClean="0"/>
              <a:t> ca 8 </a:t>
            </a:r>
            <a:r>
              <a:rPr lang="en-US" sz="1400" dirty="0" err="1" smtClean="0"/>
              <a:t>månader</a:t>
            </a:r>
            <a:endParaRPr lang="en-US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38" b="5709"/>
          <a:stretch/>
        </p:blipFill>
        <p:spPr bwMode="auto">
          <a:xfrm>
            <a:off x="7606928" y="2172551"/>
            <a:ext cx="3947677" cy="2557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2_skruv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4382294"/>
            <a:ext cx="2592387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96579" y="5813148"/>
            <a:ext cx="1774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Inspektionsplugg</a:t>
            </a:r>
            <a:endParaRPr lang="en-US" dirty="0"/>
          </a:p>
        </p:txBody>
      </p:sp>
      <p:cxnSp>
        <p:nvCxnSpPr>
          <p:cNvPr id="8" name="Rak pil 10"/>
          <p:cNvCxnSpPr>
            <a:cxnSpLocks noChangeShapeType="1"/>
          </p:cNvCxnSpPr>
          <p:nvPr/>
        </p:nvCxnSpPr>
        <p:spPr bwMode="auto">
          <a:xfrm flipH="1" flipV="1">
            <a:off x="2495600" y="5229200"/>
            <a:ext cx="288925" cy="639762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Rak pil 10"/>
          <p:cNvCxnSpPr>
            <a:cxnSpLocks noChangeShapeType="1"/>
          </p:cNvCxnSpPr>
          <p:nvPr/>
        </p:nvCxnSpPr>
        <p:spPr bwMode="auto">
          <a:xfrm>
            <a:off x="6852621" y="2280621"/>
            <a:ext cx="2392979" cy="792779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3923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Grindex </a:t>
            </a:r>
            <a:r>
              <a:rPr lang="en-US" dirty="0" err="1"/>
              <a:t>t</a:t>
            </a:r>
            <a:r>
              <a:rPr lang="en-US" dirty="0" err="1" smtClean="0"/>
              <a:t>ätningar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" r="5339"/>
          <a:stretch>
            <a:fillRect/>
          </a:stretch>
        </p:blipFill>
        <p:spPr bwMode="auto">
          <a:xfrm>
            <a:off x="3723234" y="1227839"/>
            <a:ext cx="302418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723" y="4388554"/>
            <a:ext cx="1984375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Rak pil 10"/>
          <p:cNvCxnSpPr>
            <a:cxnSpLocks noChangeShapeType="1"/>
          </p:cNvCxnSpPr>
          <p:nvPr/>
        </p:nvCxnSpPr>
        <p:spPr bwMode="auto">
          <a:xfrm flipH="1" flipV="1">
            <a:off x="5252327" y="2383913"/>
            <a:ext cx="34925" cy="2093913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4" t="30450" r="19379" b="9245"/>
          <a:stretch>
            <a:fillRect/>
          </a:stretch>
        </p:blipFill>
        <p:spPr bwMode="auto">
          <a:xfrm>
            <a:off x="1591088" y="4706053"/>
            <a:ext cx="963736" cy="112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0" r="9633"/>
          <a:stretch>
            <a:fillRect/>
          </a:stretch>
        </p:blipFill>
        <p:spPr bwMode="auto">
          <a:xfrm>
            <a:off x="801936" y="1867604"/>
            <a:ext cx="23685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Rak pil 10"/>
          <p:cNvCxnSpPr>
            <a:cxnSpLocks noChangeShapeType="1"/>
          </p:cNvCxnSpPr>
          <p:nvPr/>
        </p:nvCxnSpPr>
        <p:spPr bwMode="auto">
          <a:xfrm flipH="1" flipV="1">
            <a:off x="2016375" y="2861377"/>
            <a:ext cx="33337" cy="1873250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119" y="20178"/>
            <a:ext cx="6019800" cy="534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1" r="2281"/>
          <a:stretch>
            <a:fillRect/>
          </a:stretch>
        </p:blipFill>
        <p:spPr bwMode="auto">
          <a:xfrm>
            <a:off x="7489346" y="924629"/>
            <a:ext cx="32480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636" y="4724178"/>
            <a:ext cx="2009775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Rak pil 10"/>
          <p:cNvCxnSpPr>
            <a:cxnSpLocks noChangeShapeType="1"/>
          </p:cNvCxnSpPr>
          <p:nvPr/>
        </p:nvCxnSpPr>
        <p:spPr bwMode="auto">
          <a:xfrm flipH="1" flipV="1">
            <a:off x="9127794" y="2475951"/>
            <a:ext cx="34925" cy="2093913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1656014" y="580136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17mm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62664" y="5799524"/>
            <a:ext cx="1476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20, 25, 35mm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47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Tätning</a:t>
            </a:r>
            <a:r>
              <a:rPr lang="en-US" dirty="0"/>
              <a:t> – 17mm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774826" y="1555750"/>
            <a:ext cx="6511924" cy="1258888"/>
            <a:chOff x="1774826" y="1555750"/>
            <a:chExt cx="6511924" cy="1258888"/>
          </a:xfrm>
        </p:grpSpPr>
        <p:pic>
          <p:nvPicPr>
            <p:cNvPr id="4" name="Picture 1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4826" y="1555750"/>
              <a:ext cx="1533525" cy="12255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500" y="1555752"/>
              <a:ext cx="1563688" cy="124936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36"/>
            <a:stretch>
              <a:fillRect/>
            </a:stretch>
          </p:blipFill>
          <p:spPr bwMode="auto">
            <a:xfrm>
              <a:off x="5243514" y="1562100"/>
              <a:ext cx="1357312" cy="125253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1163" y="1573213"/>
              <a:ext cx="1525587" cy="12319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221581" y="3771901"/>
            <a:ext cx="6105525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 err="1">
                <a:ea typeface="Calibri"/>
              </a:rPr>
              <a:t>Monteringsinstruktion</a:t>
            </a:r>
            <a:r>
              <a:rPr lang="en-US" sz="1400" dirty="0">
                <a:ea typeface="Calibri"/>
              </a:rPr>
              <a:t>  </a:t>
            </a:r>
            <a:r>
              <a:rPr lang="en-US" sz="1400" dirty="0" err="1">
                <a:ea typeface="Calibri"/>
              </a:rPr>
              <a:t>för</a:t>
            </a:r>
            <a:r>
              <a:rPr lang="en-US" sz="1400" dirty="0">
                <a:ea typeface="Calibri"/>
              </a:rPr>
              <a:t> </a:t>
            </a:r>
            <a:r>
              <a:rPr lang="en-US" sz="1400" dirty="0" err="1">
                <a:ea typeface="Calibri"/>
              </a:rPr>
              <a:t>tätningsenhet</a:t>
            </a:r>
            <a:r>
              <a:rPr lang="en-US" sz="1400" dirty="0">
                <a:ea typeface="Calibri"/>
              </a:rPr>
              <a:t> </a:t>
            </a:r>
            <a:endParaRPr lang="en-US" sz="1050" dirty="0">
              <a:latin typeface="Arial"/>
              <a:ea typeface="Calibri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 err="1" smtClean="0">
                <a:latin typeface="Calibri"/>
                <a:ea typeface="Calibri"/>
              </a:rPr>
              <a:t>Olja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på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>
                <a:latin typeface="Calibri"/>
                <a:ea typeface="Calibri"/>
              </a:rPr>
              <a:t>O-ring, </a:t>
            </a:r>
            <a:r>
              <a:rPr lang="en-US" sz="1400" dirty="0" err="1" smtClean="0">
                <a:latin typeface="Calibri"/>
                <a:ea typeface="Calibri"/>
              </a:rPr>
              <a:t>Tvätta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axeln</a:t>
            </a:r>
            <a:r>
              <a:rPr lang="en-US" sz="1400" dirty="0" smtClean="0">
                <a:latin typeface="Calibri"/>
                <a:ea typeface="Calibri"/>
              </a:rPr>
              <a:t> med </a:t>
            </a:r>
            <a:r>
              <a:rPr lang="en-US" sz="1400" dirty="0" err="1" smtClean="0">
                <a:latin typeface="Calibri"/>
                <a:ea typeface="Calibri"/>
              </a:rPr>
              <a:t>industrisprit</a:t>
            </a:r>
            <a:r>
              <a:rPr lang="en-US" sz="1400" dirty="0" smtClean="0">
                <a:latin typeface="Calibri"/>
                <a:ea typeface="Calibri"/>
              </a:rPr>
              <a:t>  </a:t>
            </a:r>
            <a:r>
              <a:rPr lang="en-US" sz="1400" dirty="0" err="1" smtClean="0">
                <a:latin typeface="Calibri"/>
                <a:ea typeface="Calibri"/>
              </a:rPr>
              <a:t>och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spruta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på</a:t>
            </a:r>
            <a:r>
              <a:rPr lang="en-US" sz="1400" dirty="0" smtClean="0">
                <a:latin typeface="Calibri"/>
                <a:ea typeface="Calibri"/>
              </a:rPr>
              <a:t> lite </a:t>
            </a:r>
            <a:r>
              <a:rPr lang="en-US" sz="1400" dirty="0" err="1" smtClean="0">
                <a:latin typeface="Calibri"/>
                <a:ea typeface="Calibri"/>
              </a:rPr>
              <a:t>vatten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som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smörjning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innan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montering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av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tätning</a:t>
            </a:r>
            <a:r>
              <a:rPr lang="en-US" sz="1400" dirty="0" smtClean="0">
                <a:latin typeface="Calibri"/>
                <a:ea typeface="Calibri"/>
              </a:rPr>
              <a:t> (</a:t>
            </a:r>
            <a:r>
              <a:rPr lang="en-US" sz="1400" dirty="0" err="1" smtClean="0">
                <a:latin typeface="Calibri"/>
                <a:ea typeface="Calibri"/>
              </a:rPr>
              <a:t>Använde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inte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olja</a:t>
            </a:r>
            <a:r>
              <a:rPr lang="en-US" sz="1400" dirty="0" smtClean="0">
                <a:latin typeface="Calibri"/>
                <a:ea typeface="Calibri"/>
              </a:rPr>
              <a:t>)</a:t>
            </a:r>
            <a:br>
              <a:rPr lang="en-US" sz="1400" dirty="0" smtClean="0">
                <a:latin typeface="Calibri"/>
                <a:ea typeface="Calibri"/>
              </a:rPr>
            </a:br>
            <a:r>
              <a:rPr lang="en-US" sz="1400" dirty="0" smtClean="0">
                <a:solidFill>
                  <a:srgbClr val="FF0000"/>
                </a:solidFill>
                <a:latin typeface="Calibri"/>
                <a:ea typeface="Calibri"/>
              </a:rPr>
              <a:t>(</a:t>
            </a:r>
            <a:r>
              <a:rPr lang="en-US" sz="1400" dirty="0" err="1" smtClean="0">
                <a:solidFill>
                  <a:srgbClr val="FF0000"/>
                </a:solidFill>
                <a:latin typeface="Calibri"/>
                <a:ea typeface="Calibri"/>
              </a:rPr>
              <a:t>Viktigt</a:t>
            </a:r>
            <a:r>
              <a:rPr lang="en-US" sz="1400" dirty="0" smtClean="0">
                <a:solidFill>
                  <a:srgbClr val="FF0000"/>
                </a:solidFill>
                <a:latin typeface="Calibri"/>
                <a:ea typeface="Calibri"/>
              </a:rPr>
              <a:t>: OLJA FÅR INTE ANVÄNDAS PÅ AXELN)</a:t>
            </a:r>
            <a:endParaRPr lang="en-US" sz="1050" dirty="0">
              <a:latin typeface="Arial"/>
              <a:ea typeface="Calibri"/>
            </a:endParaRP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400" dirty="0" err="1" smtClean="0">
                <a:latin typeface="Calibri"/>
                <a:ea typeface="Calibri"/>
              </a:rPr>
              <a:t>Montera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tätningen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och</a:t>
            </a:r>
            <a:r>
              <a:rPr lang="en-US" sz="1400" dirty="0" smtClean="0">
                <a:latin typeface="Calibri"/>
                <a:ea typeface="Calibri"/>
              </a:rPr>
              <a:t> V-</a:t>
            </a:r>
            <a:r>
              <a:rPr lang="en-US" sz="1400" dirty="0" err="1" smtClean="0">
                <a:latin typeface="Calibri"/>
                <a:ea typeface="Calibri"/>
              </a:rPr>
              <a:t>ringen</a:t>
            </a:r>
            <a:r>
              <a:rPr lang="en-US" sz="1400" dirty="0" smtClean="0">
                <a:latin typeface="Calibri"/>
                <a:ea typeface="Calibri"/>
              </a:rPr>
              <a:t> med den </a:t>
            </a:r>
            <a:r>
              <a:rPr lang="en-US" sz="1400" dirty="0" err="1" smtClean="0">
                <a:latin typeface="Calibri"/>
                <a:ea typeface="Calibri"/>
              </a:rPr>
              <a:t>tunna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sidan</a:t>
            </a:r>
            <a:r>
              <a:rPr lang="en-US" sz="1400" dirty="0" smtClean="0">
                <a:latin typeface="Calibri"/>
                <a:ea typeface="Calibri"/>
              </a:rPr>
              <a:t> mot </a:t>
            </a:r>
            <a:r>
              <a:rPr lang="en-US" sz="1400" dirty="0" err="1" smtClean="0">
                <a:latin typeface="Calibri"/>
                <a:ea typeface="Calibri"/>
              </a:rPr>
              <a:t>tätningen</a:t>
            </a:r>
            <a:r>
              <a:rPr lang="en-US" sz="1400" dirty="0">
                <a:latin typeface="Calibri"/>
                <a:ea typeface="Calibri"/>
              </a:rPr>
              <a:t/>
            </a:r>
            <a:br>
              <a:rPr lang="en-US" sz="1400" dirty="0">
                <a:latin typeface="Calibri"/>
                <a:ea typeface="Calibri"/>
              </a:rPr>
            </a:br>
            <a:r>
              <a:rPr lang="en-US" sz="1400" dirty="0" err="1" smtClean="0">
                <a:latin typeface="Calibri"/>
                <a:ea typeface="Calibri"/>
              </a:rPr>
              <a:t>Kontrollera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monteringen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genom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att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rotera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axeln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och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bekräfta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att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fjädern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inuti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tätningen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roterar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tillsammans</a:t>
            </a:r>
            <a:r>
              <a:rPr lang="en-US" sz="1400" dirty="0" smtClean="0">
                <a:latin typeface="Calibri"/>
                <a:ea typeface="Calibri"/>
              </a:rPr>
              <a:t> med </a:t>
            </a:r>
            <a:r>
              <a:rPr lang="en-US" sz="1400" dirty="0" err="1" smtClean="0">
                <a:latin typeface="Calibri"/>
                <a:ea typeface="Calibri"/>
              </a:rPr>
              <a:t>axeln</a:t>
            </a:r>
            <a:r>
              <a:rPr lang="en-US" sz="1400" dirty="0" smtClean="0">
                <a:latin typeface="Calibri"/>
                <a:ea typeface="Calibri"/>
              </a:rPr>
              <a:t>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defRPr/>
            </a:pPr>
            <a:r>
              <a:rPr lang="en-US" sz="1400" dirty="0" err="1" smtClean="0">
                <a:latin typeface="Calibri"/>
                <a:ea typeface="Calibri"/>
              </a:rPr>
              <a:t>Olja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på</a:t>
            </a:r>
            <a:r>
              <a:rPr lang="en-US" sz="1400" dirty="0" smtClean="0">
                <a:latin typeface="Calibri"/>
                <a:ea typeface="Calibri"/>
              </a:rPr>
              <a:t> O-ring, </a:t>
            </a:r>
            <a:r>
              <a:rPr lang="en-US" sz="1400" dirty="0" err="1" smtClean="0">
                <a:latin typeface="Calibri"/>
                <a:ea typeface="Calibri"/>
              </a:rPr>
              <a:t>montera</a:t>
            </a:r>
            <a:r>
              <a:rPr lang="en-US" sz="1400" dirty="0" smtClean="0">
                <a:latin typeface="Calibri"/>
                <a:ea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</a:rPr>
              <a:t>oljehusbotten</a:t>
            </a:r>
            <a:endParaRPr lang="en-US" sz="1050" dirty="0">
              <a:latin typeface="Arial"/>
              <a:ea typeface="Calibri"/>
            </a:endParaRP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4" t="30450" r="19379" b="9245"/>
          <a:stretch>
            <a:fillRect/>
          </a:stretch>
        </p:blipFill>
        <p:spPr bwMode="auto">
          <a:xfrm>
            <a:off x="9365196" y="1139974"/>
            <a:ext cx="190658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1443038" y="3200263"/>
            <a:ext cx="3816350" cy="3241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en-US" altLang="en-US" sz="14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17mm (# 5172850): </a:t>
            </a:r>
            <a:r>
              <a:rPr lang="en-US" altLang="en-US" sz="1400" b="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Minex</a:t>
            </a:r>
            <a:r>
              <a:rPr lang="en-US" altLang="en-US" sz="14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n-US" altLang="en-US" sz="1400" b="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Minette</a:t>
            </a:r>
            <a:r>
              <a:rPr lang="en-US" altLang="en-US" sz="1400" b="0" dirty="0">
                <a:latin typeface="Calibri" pitchFamily="34" charset="0"/>
                <a:ea typeface="Calibri" pitchFamily="34" charset="0"/>
                <a:cs typeface="Calibri" pitchFamily="34" charset="0"/>
              </a:rPr>
              <a:t>, Salvador </a:t>
            </a:r>
            <a:endParaRPr lang="en-US" altLang="en-US" sz="1400" b="0" dirty="0">
              <a:ea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gxfsr\AppData\Local\Microsoft\Windows\Temporary Internet Files\Content.IE5\2Y61LU2R\LT3WE[1]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250" y="3771901"/>
            <a:ext cx="1231900" cy="89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47320" y="4624442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Spela</a:t>
            </a:r>
            <a:r>
              <a:rPr lang="en-US" dirty="0" smtClean="0"/>
              <a:t> film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Youtube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06" y="3556558"/>
            <a:ext cx="2038090" cy="1857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4" name="Rak pil 10"/>
          <p:cNvCxnSpPr>
            <a:cxnSpLocks noChangeShapeType="1"/>
          </p:cNvCxnSpPr>
          <p:nvPr/>
        </p:nvCxnSpPr>
        <p:spPr bwMode="auto">
          <a:xfrm>
            <a:off x="6761163" y="4947607"/>
            <a:ext cx="1005686" cy="167906"/>
          </a:xfrm>
          <a:prstGeom prst="straightConnector1">
            <a:avLst/>
          </a:prstGeom>
          <a:noFill/>
          <a:ln w="19050" algn="ctr">
            <a:solidFill>
              <a:srgbClr val="FF192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4908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Grinde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53038"/>
      </a:accent1>
      <a:accent2>
        <a:srgbClr val="9A9A9C"/>
      </a:accent2>
      <a:accent3>
        <a:srgbClr val="9A9A9C"/>
      </a:accent3>
      <a:accent4>
        <a:srgbClr val="FFC000"/>
      </a:accent4>
      <a:accent5>
        <a:srgbClr val="5B9BD5"/>
      </a:accent5>
      <a:accent6>
        <a:srgbClr val="70AD47"/>
      </a:accent6>
      <a:hlink>
        <a:srgbClr val="E53038"/>
      </a:hlink>
      <a:folHlink>
        <a:srgbClr val="E5303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onnectBase" ma:contentTypeID="0x010100610B7A7F5098FD4A829D3CC11A1F564700D1A13826D47A5544AFEB07453DBE66D4" ma:contentTypeVersion="4" ma:contentTypeDescription="Connect Base Content Type" ma:contentTypeScope="" ma:versionID="f2c4bf4fd881161551429880baa40c7c">
  <xsd:schema xmlns:xsd="http://www.w3.org/2001/XMLSchema" xmlns:xs="http://www.w3.org/2001/XMLSchema" xmlns:p="http://schemas.microsoft.com/office/2006/metadata/properties" xmlns:ns2="a20271f6-64e7-4fdf-8ebc-702bc282b0ba" targetNamespace="http://schemas.microsoft.com/office/2006/metadata/properties" ma:root="true" ma:fieldsID="ee1af37847353c27781e496795a0a7bd" ns2:_="">
    <xsd:import namespace="a20271f6-64e7-4fdf-8ebc-702bc282b0b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InformationClassification" minOccurs="0"/>
                <xsd:element ref="ns2:Disclaim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271f6-64e7-4fdf-8ebc-702bc282b0b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InformationClassification" ma:index="11" nillable="true" ma:displayName="InformationClassification" ma:internalName="InformationClassification" ma:readOnly="false">
      <xsd:simpleType>
        <xsd:restriction base="dms:Unknown"/>
      </xsd:simpleType>
    </xsd:element>
    <xsd:element name="Disclaimer" ma:index="12" nillable="true" ma:displayName="Disclaimer" ma:internalName="Disclaimer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b04ed549-6563-4eb2-b8f1-991794b28041" ContentTypeId="0x010100610B7A7F5098FD4A829D3CC11A1F5647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Classification xmlns="a20271f6-64e7-4fdf-8ebc-702bc282b0ba">Public</InformationClassification>
    <Disclaimer xmlns="a20271f6-64e7-4fdf-8ebc-702bc282b0ba" xsi:nil="true"/>
  </documentManagement>
</p:properti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A3305D-8825-4B5E-93DD-26A5E46DC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0271f6-64e7-4fdf-8ebc-702bc282b0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77C78F-5767-420D-9D23-D1AE7DA5CA8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B3134B4-11AF-4C0F-88DC-9279ED924CA4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a20271f6-64e7-4fdf-8ebc-702bc282b0ba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6E2AD14-F326-4A44-8F0D-284FB481151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7FC6663-2FF8-42BD-82C4-72EBD60745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17058</TotalTime>
  <Words>1632</Words>
  <Application>Microsoft Office PowerPoint</Application>
  <PresentationFormat>Custom</PresentationFormat>
  <Paragraphs>349</Paragraphs>
  <Slides>24</Slides>
  <Notes>13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Office-tema</vt:lpstr>
      <vt:lpstr>Grindex - Service</vt:lpstr>
      <vt:lpstr>Viktiga komponenter</vt:lpstr>
      <vt:lpstr>Dataskylten</vt:lpstr>
      <vt:lpstr>Kablar</vt:lpstr>
      <vt:lpstr>Kablar – Max längd</vt:lpstr>
      <vt:lpstr>Oljeutrymme</vt:lpstr>
      <vt:lpstr>Inspektionsutrymme</vt:lpstr>
      <vt:lpstr>Grindex tätningar</vt:lpstr>
      <vt:lpstr>Tätning – 17mm</vt:lpstr>
      <vt:lpstr>Tätning – 20/25/35 mm </vt:lpstr>
      <vt:lpstr>Plug-In tätningens uppbyggnad</vt:lpstr>
      <vt:lpstr>MMMS – Startrelä – enfas</vt:lpstr>
      <vt:lpstr>Octaline – Startrelä för 1-fas</vt:lpstr>
      <vt:lpstr>SMART – Motorskydd för 3-fas</vt:lpstr>
      <vt:lpstr>SMART – Motorskydd för 3-fas</vt:lpstr>
      <vt:lpstr>Soft starter</vt:lpstr>
      <vt:lpstr>3-Fas: Statorledare och terminalkontakter</vt:lpstr>
      <vt:lpstr>SMART – Motor protection 3 phase</vt:lpstr>
      <vt:lpstr>Hydrauldelen </vt:lpstr>
      <vt:lpstr>Trimning av pumphjulet</vt:lpstr>
      <vt:lpstr>Kontrollera Statorn</vt:lpstr>
      <vt:lpstr>Hitta mer information </vt:lpstr>
      <vt:lpstr>Kontakt: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Magnus Rysjö</dc:creator>
  <cp:lastModifiedBy>Windows User</cp:lastModifiedBy>
  <cp:revision>158</cp:revision>
  <cp:lastPrinted>2019-01-31T13:44:21Z</cp:lastPrinted>
  <dcterms:created xsi:type="dcterms:W3CDTF">2017-04-19T18:30:40Z</dcterms:created>
  <dcterms:modified xsi:type="dcterms:W3CDTF">2019-01-31T14:48:19Z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0x010100610B7A7F5098FD4A829D3CC11A1F564700D1A13826D47A5544AFEB07453DBE66D4</vt:lpwstr>
  </property>
</Properties>
</file>