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notesMasterIdLst>
    <p:notesMasterId r:id="rId30"/>
  </p:notesMasterIdLst>
  <p:handoutMasterIdLst>
    <p:handoutMasterId r:id="rId31"/>
  </p:handoutMasterIdLst>
  <p:sldIdLst>
    <p:sldId id="262" r:id="rId7"/>
    <p:sldId id="264" r:id="rId8"/>
    <p:sldId id="258" r:id="rId9"/>
    <p:sldId id="274" r:id="rId10"/>
    <p:sldId id="275" r:id="rId11"/>
    <p:sldId id="276" r:id="rId12"/>
    <p:sldId id="277" r:id="rId13"/>
    <p:sldId id="278" r:id="rId14"/>
    <p:sldId id="260" r:id="rId15"/>
    <p:sldId id="280" r:id="rId16"/>
    <p:sldId id="281" r:id="rId17"/>
    <p:sldId id="259" r:id="rId18"/>
    <p:sldId id="282" r:id="rId19"/>
    <p:sldId id="283" r:id="rId20"/>
    <p:sldId id="284" r:id="rId21"/>
    <p:sldId id="265" r:id="rId22"/>
    <p:sldId id="285" r:id="rId23"/>
    <p:sldId id="286" r:id="rId24"/>
    <p:sldId id="287" r:id="rId25"/>
    <p:sldId id="261" r:id="rId26"/>
    <p:sldId id="267" r:id="rId27"/>
    <p:sldId id="288" r:id="rId28"/>
    <p:sldId id="270" r:id="rId2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1"/>
    <p:restoredTop sz="94661"/>
  </p:normalViewPr>
  <p:slideViewPr>
    <p:cSldViewPr snapToGrid="0" snapToObjects="1">
      <p:cViewPr varScale="1">
        <p:scale>
          <a:sx n="110" d="100"/>
          <a:sy n="110" d="100"/>
        </p:scale>
        <p:origin x="54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2630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1EB04-675A-410F-9DB6-2370891A9C48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52047-84E5-426D-B216-BB2F7CFBF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66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51B1F-9AAF-1F47-9D5D-A554EBAF9EEF}" type="datetimeFigureOut">
              <a:rPr lang="sv-SE" smtClean="0"/>
              <a:t>2017-06-08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45672-FC49-C24F-AFEC-3855B3616F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ami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22365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1366577" y="1304331"/>
            <a:ext cx="9204290" cy="4699345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1" y="360000"/>
            <a:ext cx="5005820" cy="84347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005821" cy="4351338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Clr>
                <a:schemeClr val="accent1"/>
              </a:buClr>
              <a:buFont typeface="Arial" charset="0"/>
              <a:buNone/>
              <a:defRPr/>
            </a:lvl1pPr>
            <a:lvl2pPr marL="457200" indent="0">
              <a:buClr>
                <a:schemeClr val="accent1"/>
              </a:buClr>
              <a:buFont typeface="Wingdings" charset="2"/>
              <a:buNone/>
              <a:defRPr/>
            </a:lvl2pPr>
            <a:lvl3pPr marL="914400" indent="0">
              <a:buClr>
                <a:schemeClr val="accent1"/>
              </a:buClr>
              <a:buFont typeface="Wingdings" charset="2"/>
              <a:buNone/>
              <a:defRPr/>
            </a:lvl3pPr>
            <a:lvl4pPr marL="1371600" indent="0">
              <a:buClr>
                <a:schemeClr val="accent1"/>
              </a:buClr>
              <a:buFont typeface="Wingdings" charset="2"/>
              <a:buNone/>
              <a:defRPr/>
            </a:lvl4pPr>
            <a:lvl5pPr marL="1828800" indent="0">
              <a:buClr>
                <a:schemeClr val="accent1"/>
              </a:buClr>
              <a:buFont typeface="Wingdings" charset="2"/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027933" y="1"/>
            <a:ext cx="6164067" cy="6202016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1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Platshållare för innehåll 2"/>
          <p:cNvSpPr>
            <a:spLocks noGrp="1"/>
          </p:cNvSpPr>
          <p:nvPr>
            <p:ph idx="10"/>
          </p:nvPr>
        </p:nvSpPr>
        <p:spPr>
          <a:xfrm>
            <a:off x="6037317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1" y="2724792"/>
            <a:ext cx="7643139" cy="771326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773" y="2732400"/>
            <a:ext cx="7664093" cy="76465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12" name="Bildobjekt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Access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Spare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383016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Rektangel 11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4310907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8250641" y="1189178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3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4" name="Platshållare för text 4"/>
          <p:cNvSpPr>
            <a:spLocks noGrp="1"/>
          </p:cNvSpPr>
          <p:nvPr>
            <p:ph type="body" sz="quarter" idx="17"/>
          </p:nvPr>
        </p:nvSpPr>
        <p:spPr>
          <a:xfrm>
            <a:off x="4310806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5" name="Platshållare för text 4"/>
          <p:cNvSpPr>
            <a:spLocks noGrp="1"/>
          </p:cNvSpPr>
          <p:nvPr>
            <p:ph type="body" sz="quarter" idx="18"/>
          </p:nvPr>
        </p:nvSpPr>
        <p:spPr>
          <a:xfrm>
            <a:off x="8250641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3268792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6177585" y="1189178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4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6" name="Platshållare för bild 9"/>
          <p:cNvSpPr>
            <a:spLocks noGrp="1"/>
          </p:cNvSpPr>
          <p:nvPr>
            <p:ph type="pic" sz="quarter" idx="19"/>
          </p:nvPr>
        </p:nvSpPr>
        <p:spPr>
          <a:xfrm>
            <a:off x="9086377" y="1189177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7" name="Platshållare för text 4"/>
          <p:cNvSpPr>
            <a:spLocks noGrp="1"/>
          </p:cNvSpPr>
          <p:nvPr>
            <p:ph type="body" sz="quarter" idx="20"/>
          </p:nvPr>
        </p:nvSpPr>
        <p:spPr>
          <a:xfrm>
            <a:off x="3268792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8" name="Platshållare för text 4"/>
          <p:cNvSpPr>
            <a:spLocks noGrp="1"/>
          </p:cNvSpPr>
          <p:nvPr>
            <p:ph type="body" sz="quarter" idx="21"/>
          </p:nvPr>
        </p:nvSpPr>
        <p:spPr>
          <a:xfrm>
            <a:off x="6177948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9" name="Platshållare för text 4"/>
          <p:cNvSpPr>
            <a:spLocks noGrp="1"/>
          </p:cNvSpPr>
          <p:nvPr>
            <p:ph type="body" sz="quarter" idx="22"/>
          </p:nvPr>
        </p:nvSpPr>
        <p:spPr>
          <a:xfrm>
            <a:off x="9086377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0" name="Platshållare för bild 9"/>
          <p:cNvSpPr>
            <a:spLocks noGrp="1"/>
          </p:cNvSpPr>
          <p:nvPr>
            <p:ph type="pic" sz="quarter" idx="23"/>
          </p:nvPr>
        </p:nvSpPr>
        <p:spPr>
          <a:xfrm>
            <a:off x="360000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1" name="Platshållare för bild 9"/>
          <p:cNvSpPr>
            <a:spLocks noGrp="1"/>
          </p:cNvSpPr>
          <p:nvPr>
            <p:ph type="pic" sz="quarter" idx="24"/>
          </p:nvPr>
        </p:nvSpPr>
        <p:spPr>
          <a:xfrm>
            <a:off x="3268792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2" name="Platshållare för bild 9"/>
          <p:cNvSpPr>
            <a:spLocks noGrp="1"/>
          </p:cNvSpPr>
          <p:nvPr>
            <p:ph type="pic" sz="quarter" idx="25"/>
          </p:nvPr>
        </p:nvSpPr>
        <p:spPr>
          <a:xfrm>
            <a:off x="6177585" y="3685981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3" name="Platshållare för text 4"/>
          <p:cNvSpPr>
            <a:spLocks noGrp="1"/>
          </p:cNvSpPr>
          <p:nvPr>
            <p:ph type="body" sz="quarter" idx="26"/>
          </p:nvPr>
        </p:nvSpPr>
        <p:spPr>
          <a:xfrm>
            <a:off x="360364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4" name="Platshållare för bild 9"/>
          <p:cNvSpPr>
            <a:spLocks noGrp="1"/>
          </p:cNvSpPr>
          <p:nvPr>
            <p:ph type="pic" sz="quarter" idx="27"/>
          </p:nvPr>
        </p:nvSpPr>
        <p:spPr>
          <a:xfrm>
            <a:off x="9086377" y="3685980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5" name="Platshållare för text 4"/>
          <p:cNvSpPr>
            <a:spLocks noGrp="1"/>
          </p:cNvSpPr>
          <p:nvPr>
            <p:ph type="body" sz="quarter" idx="28"/>
          </p:nvPr>
        </p:nvSpPr>
        <p:spPr>
          <a:xfrm>
            <a:off x="3268792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6" name="Platshållare för text 4"/>
          <p:cNvSpPr>
            <a:spLocks noGrp="1"/>
          </p:cNvSpPr>
          <p:nvPr>
            <p:ph type="body" sz="quarter" idx="29"/>
          </p:nvPr>
        </p:nvSpPr>
        <p:spPr>
          <a:xfrm>
            <a:off x="6177948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7" name="Platshållare för text 4"/>
          <p:cNvSpPr>
            <a:spLocks noGrp="1"/>
          </p:cNvSpPr>
          <p:nvPr>
            <p:ph type="body" sz="quarter" idx="30"/>
          </p:nvPr>
        </p:nvSpPr>
        <p:spPr>
          <a:xfrm>
            <a:off x="9086377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7268624" y="145325"/>
            <a:ext cx="4116158" cy="5957207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 –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762543" y="1304332"/>
            <a:ext cx="4860000" cy="4351338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15600" cy="84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60000" y="1394764"/>
            <a:ext cx="5667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3" r:id="rId2"/>
    <p:sldLayoutId id="2147483661" r:id="rId3"/>
    <p:sldLayoutId id="2147483664" r:id="rId4"/>
    <p:sldLayoutId id="2147483665" r:id="rId5"/>
    <p:sldLayoutId id="2147483666" r:id="rId6"/>
    <p:sldLayoutId id="2147483667" r:id="rId7"/>
    <p:sldLayoutId id="2147483650" r:id="rId8"/>
    <p:sldLayoutId id="2147483662" r:id="rId9"/>
    <p:sldLayoutId id="2147483663" r:id="rId10"/>
    <p:sldLayoutId id="2147483674" r:id="rId11"/>
    <p:sldLayoutId id="2147483651" r:id="rId12"/>
    <p:sldLayoutId id="2147483652" r:id="rId13"/>
    <p:sldLayoutId id="2147483654" r:id="rId14"/>
    <p:sldLayoutId id="2147483655" r:id="rId15"/>
    <p:sldLayoutId id="2147483669" r:id="rId16"/>
    <p:sldLayoutId id="2147483671" r:id="rId17"/>
    <p:sldLayoutId id="2147483672" r:id="rId18"/>
    <p:sldLayoutId id="2147483649" r:id="rId19"/>
    <p:sldLayoutId id="2147483670" r:id="rId20"/>
    <p:sldLayoutId id="2147483668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0.png"/><Relationship Id="rId7" Type="http://schemas.openxmlformats.org/officeDocument/2006/relationships/hyperlink" Target="http://www.grindex.com/grindex_toolbox/pump_selection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grindex.com/document-archive/brochures-manuals-and-data-sheets" TargetMode="External"/><Relationship Id="rId5" Type="http://schemas.openxmlformats.org/officeDocument/2006/relationships/image" Target="../media/image41.png"/><Relationship Id="rId10" Type="http://schemas.openxmlformats.org/officeDocument/2006/relationships/image" Target="../media/image44.png"/><Relationship Id="rId4" Type="http://schemas.openxmlformats.org/officeDocument/2006/relationships/hyperlink" Target="http://www.grindex.com/grindex_toolbox/spare_part_selection" TargetMode="External"/><Relationship Id="rId9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Minex-Matador Product Presentation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(top)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upp 32"/>
          <p:cNvGrpSpPr/>
          <p:nvPr/>
        </p:nvGrpSpPr>
        <p:grpSpPr>
          <a:xfrm>
            <a:off x="521324" y="973177"/>
            <a:ext cx="8629512" cy="5223485"/>
            <a:chOff x="521324" y="973177"/>
            <a:chExt cx="8629512" cy="5223485"/>
          </a:xfrm>
        </p:grpSpPr>
        <p:sp>
          <p:nvSpPr>
            <p:cNvPr id="34" name="Rectangle 14"/>
            <p:cNvSpPr/>
            <p:nvPr/>
          </p:nvSpPr>
          <p:spPr>
            <a:xfrm>
              <a:off x="5240263" y="5365665"/>
              <a:ext cx="3863396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Air Valve: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Enables the pump to run dry without operational interruptions – thanks to air cooling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Grindex invented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the world’s first air valve in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1960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16"/>
            <p:cNvSpPr/>
            <p:nvPr/>
          </p:nvSpPr>
          <p:spPr>
            <a:xfrm>
              <a:off x="5220072" y="2025422"/>
              <a:ext cx="3863396" cy="19389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Smart relay with contactor: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Built-in plug and pump; no need for external start boxes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Phase-failure guard protects against phase loss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Temperature guard stops the pump if it reaches high temperature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Automatic restart after stop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Phase-sequence control ensures that impellers turn in right direction</a:t>
              </a:r>
              <a:endParaRPr lang="en-US" sz="1200" b="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17"/>
            <p:cNvSpPr/>
            <p:nvPr/>
          </p:nvSpPr>
          <p:spPr>
            <a:xfrm>
              <a:off x="5211687" y="3916213"/>
              <a:ext cx="3939149" cy="138499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Soft starter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Smoother motor acceleration minimizes current peaks on the power net at start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Reduces equipment wear, mechanical stress, and the starting current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Optionally replaces the Star / Delta (YD) start and Direct on line (DOL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)(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Master and Matador)</a:t>
              </a: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1324" y="2322085"/>
              <a:ext cx="3834652" cy="3533124"/>
            </a:xfrm>
            <a:prstGeom prst="rect">
              <a:avLst/>
            </a:prstGeom>
            <a:noFill/>
            <a:ln>
              <a:noFill/>
            </a:ln>
            <a:effectLst>
              <a:softEdge rad="1524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Connector 19"/>
            <p:cNvCxnSpPr/>
            <p:nvPr/>
          </p:nvCxnSpPr>
          <p:spPr>
            <a:xfrm rot="10800000" flipV="1">
              <a:off x="1835696" y="1481007"/>
              <a:ext cx="3168354" cy="1637092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0"/>
            <p:cNvCxnSpPr/>
            <p:nvPr/>
          </p:nvCxnSpPr>
          <p:spPr>
            <a:xfrm rot="10800000">
              <a:off x="1187625" y="4891979"/>
              <a:ext cx="3816425" cy="963230"/>
            </a:xfrm>
            <a:prstGeom prst="bentConnector3">
              <a:avLst>
                <a:gd name="adj1" fmla="val 100665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18"/>
            <p:cNvSpPr/>
            <p:nvPr/>
          </p:nvSpPr>
          <p:spPr>
            <a:xfrm>
              <a:off x="5244455" y="973177"/>
              <a:ext cx="3636136" cy="10156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Discharge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Easily positioned in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both horizontal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vertical position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Threaded or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hose connection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for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outlet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sv-SE" sz="1200" b="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Victaulic</a:t>
              </a:r>
              <a:r>
                <a:rPr lang="sv-SE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v-SE" sz="1200" b="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connection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Straight Connector 23"/>
            <p:cNvCxnSpPr/>
            <p:nvPr/>
          </p:nvCxnSpPr>
          <p:spPr>
            <a:xfrm flipH="1">
              <a:off x="3275856" y="4221088"/>
              <a:ext cx="1728192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31"/>
            <p:cNvCxnSpPr/>
            <p:nvPr/>
          </p:nvCxnSpPr>
          <p:spPr>
            <a:xfrm rot="10800000" flipV="1">
              <a:off x="2843809" y="2812750"/>
              <a:ext cx="2160241" cy="1048295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79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(bottom)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upp 12"/>
          <p:cNvGrpSpPr/>
          <p:nvPr/>
        </p:nvGrpSpPr>
        <p:grpSpPr>
          <a:xfrm>
            <a:off x="395536" y="1268760"/>
            <a:ext cx="8280920" cy="4680520"/>
            <a:chOff x="395536" y="1268760"/>
            <a:chExt cx="8280920" cy="4680520"/>
          </a:xfrm>
        </p:grpSpPr>
        <p:sp>
          <p:nvSpPr>
            <p:cNvPr id="14" name="Rectangle 14"/>
            <p:cNvSpPr/>
            <p:nvPr/>
          </p:nvSpPr>
          <p:spPr>
            <a:xfrm>
              <a:off x="5580112" y="5487615"/>
              <a:ext cx="2157447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Shock absorbers: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Minor to Matador</a:t>
              </a:r>
            </a:p>
          </p:txBody>
        </p:sp>
        <p:sp>
          <p:nvSpPr>
            <p:cNvPr id="15" name="Rectangle 16"/>
            <p:cNvSpPr/>
            <p:nvPr/>
          </p:nvSpPr>
          <p:spPr>
            <a:xfrm>
              <a:off x="5616994" y="2206605"/>
              <a:ext cx="3059462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Cartridge seal: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Patented,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leakage preventing seal technology 17-20-25-35 mm 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7"/>
            <p:cNvSpPr/>
            <p:nvPr/>
          </p:nvSpPr>
          <p:spPr>
            <a:xfrm>
              <a:off x="5580110" y="2998693"/>
              <a:ext cx="2304258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Inspection plugs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Quick and easy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inspection of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the seal / oil condition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2040571"/>
              <a:ext cx="4032448" cy="3184600"/>
            </a:xfrm>
            <a:prstGeom prst="rect">
              <a:avLst/>
            </a:prstGeom>
            <a:noFill/>
            <a:ln>
              <a:noFill/>
            </a:ln>
            <a:effectLst>
              <a:softEdge rad="1524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Straight Connector 19"/>
            <p:cNvCxnSpPr/>
            <p:nvPr/>
          </p:nvCxnSpPr>
          <p:spPr>
            <a:xfrm flipH="1">
              <a:off x="3779912" y="3356992"/>
              <a:ext cx="1656184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0"/>
            <p:cNvCxnSpPr/>
            <p:nvPr/>
          </p:nvCxnSpPr>
          <p:spPr>
            <a:xfrm rot="10800000">
              <a:off x="1691681" y="4588679"/>
              <a:ext cx="3733031" cy="1136618"/>
            </a:xfrm>
            <a:prstGeom prst="bentConnector3">
              <a:avLst>
                <a:gd name="adj1" fmla="val 99755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21"/>
            <p:cNvSpPr/>
            <p:nvPr/>
          </p:nvSpPr>
          <p:spPr>
            <a:xfrm>
              <a:off x="5558752" y="3637473"/>
              <a:ext cx="2973687" cy="10156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Wear parts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Exceptional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wear resistance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thanks to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closed impeller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in Hard Iron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™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sv-SE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Suction cover in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Hard Iron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™ </a:t>
              </a:r>
              <a:r>
                <a:rPr lang="sv-SE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on 3~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Nitrile rubber diffuser (standard)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Straight Connector 22"/>
            <p:cNvCxnSpPr/>
            <p:nvPr/>
          </p:nvCxnSpPr>
          <p:spPr>
            <a:xfrm rot="10800000" flipV="1">
              <a:off x="3203848" y="4148870"/>
              <a:ext cx="2232248" cy="1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8"/>
            <p:cNvSpPr/>
            <p:nvPr/>
          </p:nvSpPr>
          <p:spPr>
            <a:xfrm>
              <a:off x="5580112" y="4725144"/>
              <a:ext cx="2808312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Single adjustment sleeve: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Quick readjustment to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as new performance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(N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and H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versions)</a:t>
              </a:r>
            </a:p>
          </p:txBody>
        </p:sp>
        <p:cxnSp>
          <p:nvCxnSpPr>
            <p:cNvPr id="23" name="Straight Connector 20"/>
            <p:cNvCxnSpPr/>
            <p:nvPr/>
          </p:nvCxnSpPr>
          <p:spPr>
            <a:xfrm rot="10800000">
              <a:off x="2439566" y="4005065"/>
              <a:ext cx="2996530" cy="1043247"/>
            </a:xfrm>
            <a:prstGeom prst="bentConnector3">
              <a:avLst>
                <a:gd name="adj1" fmla="val 99587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9"/>
            <p:cNvCxnSpPr/>
            <p:nvPr/>
          </p:nvCxnSpPr>
          <p:spPr>
            <a:xfrm rot="10800000" flipV="1">
              <a:off x="2411760" y="2529769"/>
              <a:ext cx="3012952" cy="825481"/>
            </a:xfrm>
            <a:prstGeom prst="bentConnector3">
              <a:avLst>
                <a:gd name="adj1" fmla="val 99317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42"/>
            <p:cNvSpPr/>
            <p:nvPr/>
          </p:nvSpPr>
          <p:spPr>
            <a:xfrm>
              <a:off x="5616994" y="1268760"/>
              <a:ext cx="3059462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Outer casing: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Stainless steel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Cools the motor,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which leads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to high efficiency</a:t>
              </a:r>
            </a:p>
          </p:txBody>
        </p:sp>
        <p:cxnSp>
          <p:nvCxnSpPr>
            <p:cNvPr id="26" name="Straight Connector 39"/>
            <p:cNvCxnSpPr/>
            <p:nvPr/>
          </p:nvCxnSpPr>
          <p:spPr>
            <a:xfrm rot="10800000" flipV="1">
              <a:off x="3779912" y="1684258"/>
              <a:ext cx="1656186" cy="520606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901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340247" cy="84347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50 Hz</a:t>
            </a:r>
          </a:p>
        </p:txBody>
      </p:sp>
      <p:graphicFrame>
        <p:nvGraphicFramePr>
          <p:cNvPr id="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157895"/>
              </p:ext>
            </p:extLst>
          </p:nvPr>
        </p:nvGraphicFramePr>
        <p:xfrm>
          <a:off x="5704581" y="2181413"/>
          <a:ext cx="4464496" cy="2445861"/>
        </p:xfrm>
        <a:graphic>
          <a:graphicData uri="http://schemas.openxmlformats.org/drawingml/2006/table">
            <a:tbl>
              <a:tblPr firstRow="1" bandRow="1"/>
              <a:tblGrid>
                <a:gridCol w="1075146"/>
                <a:gridCol w="936104"/>
                <a:gridCol w="725054"/>
                <a:gridCol w="1008112"/>
                <a:gridCol w="720080"/>
              </a:tblGrid>
              <a:tr h="262885">
                <a:tc gridSpan="5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Technical Data Medium drainage pumps50Hz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Discharge connection</a:t>
                      </a:r>
                      <a:endParaRPr lang="en-US" sz="12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Phases</a:t>
                      </a:r>
                    </a:p>
                    <a:p>
                      <a:r>
                        <a:rPr lang="sv-SE" sz="1200" baseline="0" dirty="0" smtClean="0"/>
                        <a:t>(</a:t>
                      </a:r>
                      <a:r>
                        <a:rPr lang="sv-SE" sz="1200" baseline="0" dirty="0" err="1" smtClean="0"/>
                        <a:t>ph</a:t>
                      </a:r>
                      <a:r>
                        <a:rPr lang="sv-SE" sz="1200" baseline="0" dirty="0" smtClean="0"/>
                        <a:t>)</a:t>
                      </a:r>
                      <a:endParaRPr lang="en-US" sz="12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Max power consumption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Weight      (Kg)</a:t>
                      </a:r>
                      <a:endParaRPr lang="en-US" sz="12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064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1.Minex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1~, 3~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1.1 - 1.6 kW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21.5-25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35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2.Minette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1~, 3~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1.9 - 2.7 kW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29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3.Minor N </a:t>
                      </a:r>
                      <a:endParaRPr lang="en-US" sz="1200" baseline="30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4.4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</a:t>
                      </a:r>
                      <a:endParaRPr lang="en-US" sz="1200" dirty="0"/>
                    </a:p>
                  </a:txBody>
                  <a:tcPr/>
                </a:tc>
              </a:tr>
              <a:tr h="28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4.Major 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6.6 kW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5.Master 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11.7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80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bg1"/>
                          </a:solidFill>
                        </a:rPr>
                        <a:t>6.Matador N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6”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/>
                        <a:t>20 kW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131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7" y="1648764"/>
            <a:ext cx="3751836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69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340247" cy="84347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50 Hz</a:t>
            </a:r>
          </a:p>
        </p:txBody>
      </p:sp>
      <p:graphicFrame>
        <p:nvGraphicFramePr>
          <p:cNvPr id="5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612751"/>
              </p:ext>
            </p:extLst>
          </p:nvPr>
        </p:nvGraphicFramePr>
        <p:xfrm>
          <a:off x="5704581" y="2388347"/>
          <a:ext cx="4464496" cy="2171541"/>
        </p:xfrm>
        <a:graphic>
          <a:graphicData uri="http://schemas.openxmlformats.org/drawingml/2006/table">
            <a:tbl>
              <a:tblPr firstRow="1" bandRow="1"/>
              <a:tblGrid>
                <a:gridCol w="1075146"/>
                <a:gridCol w="936104"/>
                <a:gridCol w="725054"/>
                <a:gridCol w="1008112"/>
                <a:gridCol w="720080"/>
              </a:tblGrid>
              <a:tr h="262885">
                <a:tc gridSpan="5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Technical Data Medium drainage pumps50Hz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Discharge connection</a:t>
                      </a:r>
                      <a:endParaRPr lang="en-US" sz="12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Phases</a:t>
                      </a:r>
                    </a:p>
                    <a:p>
                      <a:r>
                        <a:rPr lang="sv-SE" sz="1200" baseline="0" dirty="0" smtClean="0"/>
                        <a:t>(</a:t>
                      </a:r>
                      <a:r>
                        <a:rPr lang="sv-SE" sz="1200" baseline="0" dirty="0" err="1" smtClean="0"/>
                        <a:t>ph</a:t>
                      </a:r>
                      <a:r>
                        <a:rPr lang="sv-SE" sz="1200" baseline="0" dirty="0" smtClean="0"/>
                        <a:t>)</a:t>
                      </a:r>
                      <a:endParaRPr lang="en-US" sz="12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Max power consumption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Weight      (Kg)</a:t>
                      </a:r>
                      <a:endParaRPr lang="en-US" sz="12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3.Minor H </a:t>
                      </a:r>
                      <a:endParaRPr lang="en-US" sz="1200" baseline="30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3~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4.4 kW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4.Major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6.6 kW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5.Master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11.7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80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bg1"/>
                          </a:solidFill>
                        </a:rPr>
                        <a:t>6.Matador H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/>
                        <a:t>20 kW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131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bg1"/>
                          </a:solidFill>
                        </a:rPr>
                        <a:t>7.Master SH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3”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3~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/>
                        <a:t>11.7 kW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98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7" y="1756739"/>
            <a:ext cx="3742623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9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340247" cy="84347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Hz</a:t>
            </a:r>
          </a:p>
        </p:txBody>
      </p:sp>
      <p:graphicFrame>
        <p:nvGraphicFramePr>
          <p:cNvPr id="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885659"/>
              </p:ext>
            </p:extLst>
          </p:nvPr>
        </p:nvGraphicFramePr>
        <p:xfrm>
          <a:off x="5704581" y="2382235"/>
          <a:ext cx="4608512" cy="2583021"/>
        </p:xfrm>
        <a:graphic>
          <a:graphicData uri="http://schemas.openxmlformats.org/drawingml/2006/table">
            <a:tbl>
              <a:tblPr firstRow="1" bandRow="1"/>
              <a:tblGrid>
                <a:gridCol w="1114963"/>
                <a:gridCol w="817639"/>
                <a:gridCol w="891970"/>
                <a:gridCol w="1040632"/>
                <a:gridCol w="743308"/>
              </a:tblGrid>
              <a:tr h="0">
                <a:tc gridSpan="5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Technical Data Medium drainage pumps 60Hz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000" dirty="0" smtClean="0"/>
                        <a:t>* </a:t>
                      </a:r>
                      <a:r>
                        <a:rPr lang="sv-SE" sz="1000" dirty="0" err="1" smtClean="0"/>
                        <a:t>Also</a:t>
                      </a:r>
                      <a:r>
                        <a:rPr lang="sv-SE" sz="1000" dirty="0" smtClean="0"/>
                        <a:t> </a:t>
                      </a:r>
                      <a:r>
                        <a:rPr lang="sv-SE" sz="1000" baseline="0" dirty="0" smtClean="0"/>
                        <a:t> </a:t>
                      </a:r>
                      <a:r>
                        <a:rPr lang="sv-SE" sz="1000" dirty="0" err="1" smtClean="0"/>
                        <a:t>available</a:t>
                      </a:r>
                      <a:r>
                        <a:rPr lang="sv-SE" sz="1000" dirty="0" smtClean="0"/>
                        <a:t> </a:t>
                      </a:r>
                      <a:br>
                        <a:rPr lang="sv-SE" sz="1000" dirty="0" smtClean="0"/>
                      </a:br>
                      <a:r>
                        <a:rPr lang="sv-SE" sz="1000" dirty="0" smtClean="0"/>
                        <a:t>   in 1~</a:t>
                      </a:r>
                      <a:endParaRPr lang="en-US" sz="10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Discharge connection</a:t>
                      </a:r>
                      <a:endParaRPr lang="en-US" sz="11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Pump power </a:t>
                      </a:r>
                    </a:p>
                    <a:p>
                      <a:r>
                        <a:rPr lang="sv-SE" sz="1100" baseline="0" dirty="0" smtClean="0"/>
                        <a:t>P2 kW(</a:t>
                      </a:r>
                      <a:r>
                        <a:rPr lang="sv-SE" sz="1100" baseline="0" dirty="0" err="1" smtClean="0"/>
                        <a:t>Hp</a:t>
                      </a:r>
                      <a:r>
                        <a:rPr lang="sv-SE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Max power consumption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aseline="0" dirty="0" smtClean="0"/>
                        <a:t>P1 kW</a:t>
                      </a:r>
                      <a:endParaRPr lang="en-US" sz="1100" baseline="0" dirty="0" smtClean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Weight      (</a:t>
                      </a:r>
                      <a:r>
                        <a:rPr lang="en-US" sz="1100" baseline="0" dirty="0" err="1" smtClean="0"/>
                        <a:t>lbs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064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1.Minex *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1.4 (1.9)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1.3 - 1.8 kW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47.5-55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35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2.Minette *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2.6 (3.5)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2.2 - 3.1 kW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64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3.Minor N </a:t>
                      </a:r>
                      <a:endParaRPr lang="en-US" sz="1200" baseline="30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4.4 (6.0)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5.2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110</a:t>
                      </a:r>
                      <a:endParaRPr lang="en-US" sz="1200" dirty="0"/>
                    </a:p>
                  </a:txBody>
                  <a:tcPr/>
                </a:tc>
              </a:tr>
              <a:tr h="28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4.Major 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6.6 (9.0)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7.7 kW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110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5.Master 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11.2</a:t>
                      </a:r>
                      <a:r>
                        <a:rPr lang="en-US" sz="1200" baseline="0" dirty="0" smtClean="0"/>
                        <a:t> (15)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12.8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176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bg1"/>
                          </a:solidFill>
                        </a:rPr>
                        <a:t>6.Matador N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6”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20 (27)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/>
                        <a:t>22 kW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289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29" y="1850469"/>
            <a:ext cx="3749140" cy="317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5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340247" cy="84347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Technical data and performance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Hz</a:t>
            </a:r>
          </a:p>
        </p:txBody>
      </p:sp>
      <p:graphicFrame>
        <p:nvGraphicFramePr>
          <p:cNvPr id="5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302264"/>
              </p:ext>
            </p:extLst>
          </p:nvPr>
        </p:nvGraphicFramePr>
        <p:xfrm>
          <a:off x="5704577" y="2540311"/>
          <a:ext cx="4608512" cy="2308701"/>
        </p:xfrm>
        <a:graphic>
          <a:graphicData uri="http://schemas.openxmlformats.org/drawingml/2006/table">
            <a:tbl>
              <a:tblPr firstRow="1" bandRow="1"/>
              <a:tblGrid>
                <a:gridCol w="1114963"/>
                <a:gridCol w="817639"/>
                <a:gridCol w="891970"/>
                <a:gridCol w="1040632"/>
                <a:gridCol w="743308"/>
              </a:tblGrid>
              <a:tr h="262885">
                <a:tc gridSpan="5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Technical Data Medium drainage pumps 60Hz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Discharge connection</a:t>
                      </a:r>
                      <a:endParaRPr lang="en-US" sz="11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Pump power </a:t>
                      </a:r>
                    </a:p>
                    <a:p>
                      <a:r>
                        <a:rPr lang="sv-SE" sz="1100" baseline="0" dirty="0" smtClean="0"/>
                        <a:t>P2 kW(</a:t>
                      </a:r>
                      <a:r>
                        <a:rPr lang="sv-SE" sz="1100" baseline="0" dirty="0" err="1" smtClean="0"/>
                        <a:t>Hp</a:t>
                      </a:r>
                      <a:r>
                        <a:rPr lang="sv-SE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Max power consumption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aseline="0" dirty="0" smtClean="0"/>
                        <a:t>P1 kW</a:t>
                      </a:r>
                      <a:endParaRPr lang="en-US" sz="1100" baseline="0" dirty="0" smtClean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Weight      (</a:t>
                      </a:r>
                      <a:r>
                        <a:rPr lang="en-US" sz="1100" baseline="0" dirty="0" err="1" smtClean="0"/>
                        <a:t>lbs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baseline="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3.Minor H </a:t>
                      </a:r>
                      <a:endParaRPr lang="en-US" sz="1200" baseline="30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4.4 (6.0)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5.2 kW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110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4.Major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6.6 (9.0)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7.7 kW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110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5.Master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11.2</a:t>
                      </a:r>
                      <a:r>
                        <a:rPr lang="en-US" sz="1200" baseline="0" dirty="0" smtClean="0"/>
                        <a:t> (15)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12.8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176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bg1"/>
                          </a:solidFill>
                        </a:rPr>
                        <a:t>6.Matador H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4”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20 (27)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/>
                        <a:t>22 kW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289</a:t>
                      </a:r>
                      <a:endParaRPr lang="en-US" sz="12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bg1"/>
                          </a:solidFill>
                        </a:rPr>
                        <a:t>7.Master SH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3”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11.2 (15)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/>
                        <a:t>12.8 kW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200" dirty="0" smtClean="0"/>
                        <a:t>293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76" y="2131012"/>
            <a:ext cx="3741499" cy="31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249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Options &amp;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Accessories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41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340247" cy="84347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Options &amp; Accessories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upp 6"/>
          <p:cNvGrpSpPr/>
          <p:nvPr/>
        </p:nvGrpSpPr>
        <p:grpSpPr>
          <a:xfrm>
            <a:off x="926852" y="1120843"/>
            <a:ext cx="7965628" cy="4999136"/>
            <a:chOff x="926852" y="1268760"/>
            <a:chExt cx="7965628" cy="4999136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852" y="1634530"/>
              <a:ext cx="2592288" cy="1185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4"/>
            <p:cNvSpPr/>
            <p:nvPr/>
          </p:nvSpPr>
          <p:spPr>
            <a:xfrm>
              <a:off x="5616994" y="1268760"/>
              <a:ext cx="3059462" cy="175432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Level Regulator: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Provide all parts for easy level regulator installation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Micro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to Matador pumps can be delivered and refitted with level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regulator 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 Available as 24 V — low voltage level regulator — for 3-phase 380—600 supply voltage</a:t>
              </a:r>
            </a:p>
          </p:txBody>
        </p:sp>
        <p:cxnSp>
          <p:nvCxnSpPr>
            <p:cNvPr id="10" name="Straight Connector 39"/>
            <p:cNvCxnSpPr/>
            <p:nvPr/>
          </p:nvCxnSpPr>
          <p:spPr>
            <a:xfrm rot="10800000" flipV="1">
              <a:off x="3779912" y="1684258"/>
              <a:ext cx="1656186" cy="520606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593" y="3043649"/>
              <a:ext cx="2132806" cy="187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9"/>
            <p:cNvSpPr/>
            <p:nvPr/>
          </p:nvSpPr>
          <p:spPr>
            <a:xfrm>
              <a:off x="5608687" y="3114834"/>
              <a:ext cx="3059462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Zinc anodes: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Our zinc anodes provide protection against galvanic corrosion, mainly in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applications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involving salt water.</a:t>
              </a:r>
            </a:p>
          </p:txBody>
        </p:sp>
        <p:cxnSp>
          <p:nvCxnSpPr>
            <p:cNvPr id="13" name="Straight Connector 39"/>
            <p:cNvCxnSpPr/>
            <p:nvPr/>
          </p:nvCxnSpPr>
          <p:spPr>
            <a:xfrm rot="10800000" flipV="1">
              <a:off x="3779910" y="3484457"/>
              <a:ext cx="1656186" cy="520606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39"/>
            <p:cNvCxnSpPr/>
            <p:nvPr/>
          </p:nvCxnSpPr>
          <p:spPr>
            <a:xfrm rot="10800000" flipV="1">
              <a:off x="3779912" y="4924617"/>
              <a:ext cx="1656186" cy="520606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3168" y="4954308"/>
              <a:ext cx="1839023" cy="131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12"/>
            <p:cNvSpPr/>
            <p:nvPr/>
          </p:nvSpPr>
          <p:spPr>
            <a:xfrm>
              <a:off x="5616994" y="4293096"/>
              <a:ext cx="3275486" cy="138499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Polyurethane diffuser:</a:t>
              </a:r>
              <a:endPara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For extra demanding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applications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, we offer durable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polyurethane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protective coating as a hydraulic end option 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0" dirty="0">
                  <a:latin typeface="Arial" panose="020B0604020202020204" pitchFamily="34" charset="0"/>
                  <a:cs typeface="Arial" panose="020B0604020202020204" pitchFamily="34" charset="0"/>
                </a:rPr>
                <a:t>especially advantageous when pumping abrasive liquids with small particles</a:t>
              </a:r>
              <a:r>
                <a:rPr lang="en-US" sz="1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Available on Minor to Matador.</a:t>
              </a:r>
              <a:endParaRPr lang="en-US" sz="12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93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8340247" cy="84347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Options &amp; Accessories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p 4"/>
          <p:cNvGrpSpPr/>
          <p:nvPr/>
        </p:nvGrpSpPr>
        <p:grpSpPr>
          <a:xfrm>
            <a:off x="1475656" y="863606"/>
            <a:ext cx="7272809" cy="5189349"/>
            <a:chOff x="1475656" y="863606"/>
            <a:chExt cx="7272809" cy="5189349"/>
          </a:xfrm>
        </p:grpSpPr>
        <p:pic>
          <p:nvPicPr>
            <p:cNvPr id="18" name="Picture 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59545" y="2228729"/>
              <a:ext cx="1360414" cy="1332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932585"/>
              <a:ext cx="1728192" cy="136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9798" y="5130737"/>
              <a:ext cx="717986" cy="914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" name="Straight Connector 39"/>
            <p:cNvCxnSpPr/>
            <p:nvPr/>
          </p:nvCxnSpPr>
          <p:spPr>
            <a:xfrm rot="10800000" flipV="1">
              <a:off x="3512717" y="5587945"/>
              <a:ext cx="1800202" cy="152224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17"/>
            <p:cNvSpPr/>
            <p:nvPr/>
          </p:nvSpPr>
          <p:spPr>
            <a:xfrm>
              <a:off x="5472978" y="5406624"/>
              <a:ext cx="3275486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Warm water version:</a:t>
              </a:r>
              <a:endParaRPr lang="en-US" sz="12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/>
                <a:t>Pumps can be delivered in warm water version 70° C (standard 40° C).</a:t>
              </a:r>
            </a:p>
          </p:txBody>
        </p:sp>
        <p:cxnSp>
          <p:nvCxnSpPr>
            <p:cNvPr id="23" name="Straight Connector 39"/>
            <p:cNvCxnSpPr/>
            <p:nvPr/>
          </p:nvCxnSpPr>
          <p:spPr>
            <a:xfrm rot="10800000" flipV="1">
              <a:off x="3491880" y="2305482"/>
              <a:ext cx="1800202" cy="520606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19"/>
            <p:cNvSpPr/>
            <p:nvPr/>
          </p:nvSpPr>
          <p:spPr>
            <a:xfrm>
              <a:off x="5472978" y="1948499"/>
              <a:ext cx="3275486" cy="249299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Pump raft &amp; Pump Raft System:</a:t>
              </a:r>
              <a:endParaRPr lang="en-US" sz="12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/>
                <a:t>The Grindex pump raft keeps the pump at surface level, </a:t>
              </a:r>
              <a:r>
                <a:rPr lang="en-US" sz="1200" b="0" dirty="0" smtClean="0"/>
                <a:t>eliminating </a:t>
              </a:r>
              <a:r>
                <a:rPr lang="en-US" sz="1200" b="0" dirty="0"/>
                <a:t>problems of deep submerged operation; problems with long cables and hoses, and the complications of lifting a pump from great depths are avoided. Furthermore, </a:t>
              </a:r>
              <a:r>
                <a:rPr lang="en-US" sz="1200" b="0" dirty="0" smtClean="0"/>
                <a:t>un-necessary </a:t>
              </a:r>
              <a:r>
                <a:rPr lang="en-US" sz="1200" b="0" dirty="0"/>
                <a:t>wear from pumping sand and mud are minimized. The rafts are made of oil-resistant polyethylene filled with expanding polystyrene, and the complete range of Grindex pumps are covered through four different raft models.</a:t>
              </a:r>
            </a:p>
          </p:txBody>
        </p:sp>
        <p:cxnSp>
          <p:nvCxnSpPr>
            <p:cNvPr id="25" name="Straight Connector 39"/>
            <p:cNvCxnSpPr/>
            <p:nvPr/>
          </p:nvCxnSpPr>
          <p:spPr>
            <a:xfrm rot="10800000" flipV="1">
              <a:off x="3491880" y="1004592"/>
              <a:ext cx="1800202" cy="511607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1"/>
            <p:cNvSpPr/>
            <p:nvPr/>
          </p:nvSpPr>
          <p:spPr>
            <a:xfrm>
              <a:off x="5472978" y="863606"/>
              <a:ext cx="3275486" cy="10156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Low suction collars:</a:t>
              </a:r>
              <a:endParaRPr lang="en-US" sz="12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/>
                <a:t>Our low suction collars are an efficient solution in applications in which all water must be removed, for example when clearing a flooded basement.</a:t>
              </a:r>
            </a:p>
          </p:txBody>
        </p:sp>
        <p:pic>
          <p:nvPicPr>
            <p:cNvPr id="27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3071" y="3740897"/>
              <a:ext cx="1057374" cy="1110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8" name="Straight Connector 39"/>
            <p:cNvCxnSpPr/>
            <p:nvPr/>
          </p:nvCxnSpPr>
          <p:spPr>
            <a:xfrm rot="10800000">
              <a:off x="3491882" y="4296129"/>
              <a:ext cx="1800202" cy="555232"/>
            </a:xfrm>
            <a:prstGeom prst="bentConnector3">
              <a:avLst>
                <a:gd name="adj1" fmla="val 50000"/>
              </a:avLst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4"/>
            <p:cNvSpPr/>
            <p:nvPr/>
          </p:nvSpPr>
          <p:spPr>
            <a:xfrm>
              <a:off x="5472979" y="4540787"/>
              <a:ext cx="3275486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Tandem connection:</a:t>
              </a:r>
              <a:endParaRPr lang="en-US" sz="12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/>
                <a:t>With our tandem connections, you can easily increase the discharge head by connecting pumps in series.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501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394528"/>
            <a:ext cx="7652737" cy="371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4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Medium Drainage pumps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up to 20 kW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2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all parts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matter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tshållare för innehåll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spare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parts</a:t>
            </a:r>
          </a:p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Reset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capacity</a:t>
            </a:r>
            <a:endParaRPr lang="sv-S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Ensure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continous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safe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trouble-free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cost-effective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operation</a:t>
            </a:r>
          </a:p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Optimal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prolonged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life-cycle</a:t>
            </a:r>
            <a:endParaRPr lang="sv-S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48471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Spare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parts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latshållare för bild 2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7" name="Platshållare för bild 26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094" t="-1130" r="-31094" b="-1"/>
          <a:stretch/>
        </p:blipFill>
        <p:spPr>
          <a:xfrm>
            <a:off x="3268792" y="241739"/>
            <a:ext cx="2722479" cy="2652188"/>
          </a:xfrm>
        </p:spPr>
      </p:pic>
      <p:pic>
        <p:nvPicPr>
          <p:cNvPr id="28" name="Platshållare för bild 27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724" b="-6724"/>
          <a:stretch/>
        </p:blipFill>
        <p:spPr/>
      </p:pic>
      <p:sp>
        <p:nvSpPr>
          <p:cNvPr id="13" name="Platshållare för text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sv-SE" dirty="0" smtClean="0"/>
              <a:t>CABLES	</a:t>
            </a:r>
            <a:endParaRPr lang="sv-SE" dirty="0"/>
          </a:p>
        </p:txBody>
      </p:sp>
      <p:pic>
        <p:nvPicPr>
          <p:cNvPr id="29" name="Platshållare för bild 28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342" t="-2728" r="-48369"/>
          <a:stretch/>
        </p:blipFill>
        <p:spPr>
          <a:xfrm>
            <a:off x="9086377" y="998483"/>
            <a:ext cx="2722479" cy="1895441"/>
          </a:xfrm>
        </p:spPr>
      </p:pic>
      <p:sp>
        <p:nvSpPr>
          <p:cNvPr id="15" name="Platshållare för text 14"/>
          <p:cNvSpPr>
            <a:spLocks noGrp="1"/>
          </p:cNvSpPr>
          <p:nvPr>
            <p:ph type="body" sz="quarter" idx="20"/>
          </p:nvPr>
        </p:nvSpPr>
        <p:spPr>
          <a:xfrm>
            <a:off x="3082479" y="2964118"/>
            <a:ext cx="2827208" cy="512612"/>
          </a:xfrm>
        </p:spPr>
        <p:txBody>
          <a:bodyPr/>
          <a:lstStyle/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SMART MOTOR PROTECTION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21"/>
          </p:nvPr>
        </p:nvSpPr>
        <p:spPr>
          <a:xfrm>
            <a:off x="5909687" y="2964118"/>
            <a:ext cx="3108864" cy="512612"/>
          </a:xfrm>
        </p:spPr>
        <p:txBody>
          <a:bodyPr/>
          <a:lstStyle/>
          <a:p>
            <a:pPr algn="ctr"/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BASIC REPAIR KIT / O-RING 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KIT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Platshållare för text 1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algn="ctr"/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CHECK VALVES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latshållare för bild 29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291" r="-17291"/>
          <a:stretch/>
        </p:blipFill>
        <p:spPr>
          <a:xfrm>
            <a:off x="360000" y="3685982"/>
            <a:ext cx="2722479" cy="1704747"/>
          </a:xfrm>
        </p:spPr>
      </p:pic>
      <p:pic>
        <p:nvPicPr>
          <p:cNvPr id="31" name="Platshållare för bild 30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090" r="-8090"/>
          <a:stretch/>
        </p:blipFill>
        <p:spPr/>
      </p:pic>
      <p:pic>
        <p:nvPicPr>
          <p:cNvPr id="32" name="Platshållare för bild 31"/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543" r="-20580"/>
          <a:stretch/>
        </p:blipFill>
        <p:spPr>
          <a:xfrm>
            <a:off x="6177585" y="3476731"/>
            <a:ext cx="2722479" cy="1913998"/>
          </a:xfrm>
        </p:spPr>
      </p:pic>
      <p:sp>
        <p:nvSpPr>
          <p:cNvPr id="21" name="Platshållare för text 2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algn="ctr"/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CARTRIDGE 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SEAL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Platshållare för text 2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algn="ctr"/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SUBCAB® 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CABLE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Platshållare för text 2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ctr"/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WEAR PARTS / HYDRAULIC 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PARTS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Platshållare för text 2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algn="ctr"/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BEARINGS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latshållare för bild 34"/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963" r="-8887"/>
          <a:stretch/>
        </p:blipFill>
        <p:spPr/>
      </p:pic>
    </p:spTree>
    <p:extLst>
      <p:ext uri="{BB962C8B-B14F-4D97-AF65-F5344CB8AC3E}">
        <p14:creationId xmlns:p14="http://schemas.microsoft.com/office/powerpoint/2010/main" val="2066195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Need more information 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upp 31"/>
          <p:cNvGrpSpPr/>
          <p:nvPr/>
        </p:nvGrpSpPr>
        <p:grpSpPr>
          <a:xfrm>
            <a:off x="724944" y="941259"/>
            <a:ext cx="8518658" cy="5149764"/>
            <a:chOff x="-28088" y="1196752"/>
            <a:chExt cx="8518658" cy="5149764"/>
          </a:xfrm>
        </p:grpSpPr>
        <p:sp>
          <p:nvSpPr>
            <p:cNvPr id="33" name="Rectangle 7"/>
            <p:cNvSpPr/>
            <p:nvPr/>
          </p:nvSpPr>
          <p:spPr>
            <a:xfrm>
              <a:off x="1043608" y="1709486"/>
              <a:ext cx="2448272" cy="106182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Spare Part Selection</a:t>
              </a:r>
            </a:p>
            <a:p>
              <a:endParaRPr lang="en-US" sz="3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/>
                <a:t>Find individual spare part lists based on serial number or product number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sz="1200" b="0" dirty="0"/>
            </a:p>
          </p:txBody>
        </p:sp>
        <p:sp>
          <p:nvSpPr>
            <p:cNvPr id="34" name="Rectangle 8"/>
            <p:cNvSpPr/>
            <p:nvPr/>
          </p:nvSpPr>
          <p:spPr>
            <a:xfrm>
              <a:off x="1043608" y="3093231"/>
              <a:ext cx="2664296" cy="124649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Document Archive</a:t>
              </a:r>
            </a:p>
            <a:p>
              <a:endParaRPr lang="en-US" sz="3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/>
                <a:t>Search for manuals, data sheets, product catalogues etc.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/>
                <a:t>Generate data sheets with you own company logo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sz="1200" b="0" dirty="0"/>
            </a:p>
          </p:txBody>
        </p:sp>
        <p:sp>
          <p:nvSpPr>
            <p:cNvPr id="35" name="Rectangle 9"/>
            <p:cNvSpPr/>
            <p:nvPr/>
          </p:nvSpPr>
          <p:spPr>
            <a:xfrm>
              <a:off x="1045915" y="4649294"/>
              <a:ext cx="2448272" cy="143116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Pump Selection</a:t>
              </a:r>
            </a:p>
            <a:p>
              <a:endParaRPr lang="en-US" sz="30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200" b="0" dirty="0" smtClean="0"/>
                <a:t>Let us help you to determine the best pump for your application including automatic calculations of flow, friction and media velocity</a:t>
              </a:r>
              <a:endParaRPr lang="en-US" sz="1200" b="0" dirty="0"/>
            </a:p>
          </p:txBody>
        </p:sp>
        <p:pic>
          <p:nvPicPr>
            <p:cNvPr id="36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858"/>
            <a:stretch/>
          </p:blipFill>
          <p:spPr bwMode="auto">
            <a:xfrm>
              <a:off x="3906738" y="1484784"/>
              <a:ext cx="4121646" cy="106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8" b="30886"/>
            <a:stretch/>
          </p:blipFill>
          <p:spPr bwMode="auto">
            <a:xfrm>
              <a:off x="4204878" y="3212976"/>
              <a:ext cx="3816424" cy="107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Connector 4"/>
            <p:cNvCxnSpPr/>
            <p:nvPr/>
          </p:nvCxnSpPr>
          <p:spPr>
            <a:xfrm>
              <a:off x="1187624" y="2771315"/>
              <a:ext cx="72008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4"/>
            <p:cNvCxnSpPr/>
            <p:nvPr/>
          </p:nvCxnSpPr>
          <p:spPr>
            <a:xfrm>
              <a:off x="1187624" y="4437112"/>
              <a:ext cx="72008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7" descr="C:\Users\gxfsr\AppData\Local\Microsoft\Windows\Temporary Internet Files\Content.IE5\YYXSJXXT\600px-Gnome-web-browser.svg[1].pn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348" y="1999782"/>
              <a:ext cx="481236" cy="481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7" descr="C:\Users\gxfsr\AppData\Local\Microsoft\Windows\Temporary Internet Files\Content.IE5\YYXSJXXT\600px-Gnome-web-browser.svg[1].pn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74" y="3475860"/>
              <a:ext cx="481236" cy="481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7" descr="C:\Users\gxfsr\AppData\Local\Microsoft\Windows\Temporary Internet Files\Content.IE5\YYXSJXXT\600px-Gnome-web-browser.svg[1].png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12" y="5013176"/>
              <a:ext cx="481236" cy="481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312" y="4649294"/>
              <a:ext cx="2167880" cy="1697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4645640"/>
              <a:ext cx="2190378" cy="169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1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8088" y="1196752"/>
              <a:ext cx="1056119" cy="7920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041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429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Pioneering technology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6366" y="884846"/>
            <a:ext cx="6064622" cy="484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ktangel 10"/>
          <p:cNvSpPr/>
          <p:nvPr/>
        </p:nvSpPr>
        <p:spPr>
          <a:xfrm>
            <a:off x="767636" y="1242952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Grindex medium sized drainage pumps are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in applications like tunneling, mining, and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Air valve – the original -  makes the pumps run unsupervised for longer periods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revolutionary hydraulic design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ensures high wear resistance and dramatically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performance drop due to long time wear.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internal starter, SMART motor protector,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optional level regulator provide fully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automatic protection and control without the need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external starter — plug and pump</a:t>
            </a:r>
            <a:r>
              <a:rPr lang="en-US" dirty="0"/>
              <a:t>.</a:t>
            </a:r>
            <a:endParaRPr lang="en-US" b="1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79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Pioneering technology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3904" y="2133398"/>
            <a:ext cx="4320000" cy="288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/>
          <p:nvPr/>
        </p:nvSpPr>
        <p:spPr>
          <a:xfrm>
            <a:off x="1043608" y="2182504"/>
            <a:ext cx="5328592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when pumping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Water with abrasive solids: 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12-15 mm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Ground 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water, raw water, or spillage water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Fluids with pH values from 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to 8</a:t>
            </a:r>
          </a:p>
        </p:txBody>
      </p:sp>
      <p:sp>
        <p:nvSpPr>
          <p:cNvPr id="7" name="Rectangle 5"/>
          <p:cNvSpPr/>
          <p:nvPr/>
        </p:nvSpPr>
        <p:spPr>
          <a:xfrm>
            <a:off x="1072932" y="3932998"/>
            <a:ext cx="5328592" cy="175432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Suitable in: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Mining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Tunneling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88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Mining application (Sweden)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3904" y="2133398"/>
            <a:ext cx="4320000" cy="288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/>
          <p:nvPr/>
        </p:nvSpPr>
        <p:spPr>
          <a:xfrm>
            <a:off x="1043608" y="2599361"/>
            <a:ext cx="4187298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Mining application in Northern part of Sweden. Grindex pump models Minex, Major and Matador are used for continuous dewatering of the mine.</a:t>
            </a:r>
          </a:p>
        </p:txBody>
      </p:sp>
    </p:spTree>
    <p:extLst>
      <p:ext uri="{BB962C8B-B14F-4D97-AF65-F5344CB8AC3E}">
        <p14:creationId xmlns:p14="http://schemas.microsoft.com/office/powerpoint/2010/main" val="52530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Micro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Tunnelling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(Denmark)</a:t>
            </a:r>
          </a:p>
        </p:txBody>
      </p:sp>
      <p:sp>
        <p:nvSpPr>
          <p:cNvPr id="6" name="Rectangle 1"/>
          <p:cNvSpPr/>
          <p:nvPr/>
        </p:nvSpPr>
        <p:spPr>
          <a:xfrm>
            <a:off x="1043608" y="2290080"/>
            <a:ext cx="4187298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Copenhagen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has built 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km long tunnel as a safety basin for rain and waste water with Micro tunneling technique in 2016. During construction Grindex supplied Major and Master pumps to keep the main shafts dry during construction,</a:t>
            </a:r>
          </a:p>
        </p:txBody>
      </p:sp>
      <p:pic>
        <p:nvPicPr>
          <p:cNvPr id="7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8411" y="2030506"/>
            <a:ext cx="4732688" cy="283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44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Construction site (Qatar)</a:t>
            </a:r>
          </a:p>
        </p:txBody>
      </p:sp>
      <p:sp>
        <p:nvSpPr>
          <p:cNvPr id="6" name="Rectangle 1"/>
          <p:cNvSpPr/>
          <p:nvPr/>
        </p:nvSpPr>
        <p:spPr>
          <a:xfrm>
            <a:off x="712695" y="2209398"/>
            <a:ext cx="5822576" cy="258532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Doha Metro’s new lines will link stadiums for the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World Cup soccer tournament. Upon completion, the metro will consist of 211.9 kilometers of route, across four lines, serving 100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stations. All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underground constructions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demand drainage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pumps — primarily submersible pumps.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110 units of Grindex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Matador pumps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the largest drainage pump in a series released in 2013, will be used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30 meters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underground for preventing leakage into the construction area.</a:t>
            </a:r>
          </a:p>
        </p:txBody>
      </p:sp>
      <p:pic>
        <p:nvPicPr>
          <p:cNvPr id="5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9434" y="2058057"/>
            <a:ext cx="4800908" cy="304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06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Coastal Safety (Turkey)</a:t>
            </a:r>
          </a:p>
        </p:txBody>
      </p:sp>
      <p:sp>
        <p:nvSpPr>
          <p:cNvPr id="6" name="Rectangle 1"/>
          <p:cNvSpPr/>
          <p:nvPr/>
        </p:nvSpPr>
        <p:spPr>
          <a:xfrm>
            <a:off x="1169893" y="2706937"/>
            <a:ext cx="4585446" cy="175432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Turkey’s Directorate General of Coastal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Safety (DGSC) assists with and improves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navigation safety in Turkey’s waters.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Grindex Major, Master, and Matador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pumps are in its boats - as stand by for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any pumping requirements.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8289" y="2318911"/>
            <a:ext cx="4702053" cy="265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12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Features and benefits (main)</a:t>
            </a:r>
          </a:p>
        </p:txBody>
      </p:sp>
      <p:sp>
        <p:nvSpPr>
          <p:cNvPr id="8" name="Rectangle 3"/>
          <p:cNvSpPr/>
          <p:nvPr/>
        </p:nvSpPr>
        <p:spPr>
          <a:xfrm>
            <a:off x="2277683" y="2805261"/>
            <a:ext cx="9555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 VALVE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7123488" y="2564904"/>
            <a:ext cx="1339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 STARTER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5"/>
          <p:cNvSpPr/>
          <p:nvPr/>
        </p:nvSpPr>
        <p:spPr>
          <a:xfrm>
            <a:off x="2268157" y="4520153"/>
            <a:ext cx="1800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CARTRIDGE SEAL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7020685" y="4952201"/>
            <a:ext cx="3001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ADJUSTMENT SLEEVE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2268157" y="4941168"/>
            <a:ext cx="11866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WEAR PARTS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7136935" y="2215897"/>
            <a:ext cx="7194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2268157" y="3584049"/>
            <a:ext cx="2016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 </a:t>
            </a:r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/ STATOR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3"/>
          <p:cNvSpPr/>
          <p:nvPr/>
        </p:nvSpPr>
        <p:spPr>
          <a:xfrm>
            <a:off x="2215200" y="1855857"/>
            <a:ext cx="11399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DISCHARGE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32"/>
          <p:cNvSpPr/>
          <p:nvPr/>
        </p:nvSpPr>
        <p:spPr>
          <a:xfrm>
            <a:off x="7011160" y="4448145"/>
            <a:ext cx="2228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INSPECTION PLUGS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40"/>
          <p:cNvSpPr/>
          <p:nvPr/>
        </p:nvSpPr>
        <p:spPr>
          <a:xfrm>
            <a:off x="2276881" y="5312241"/>
            <a:ext cx="17205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SHOCK ABSORBERS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57"/>
          <p:cNvSpPr/>
          <p:nvPr/>
        </p:nvSpPr>
        <p:spPr>
          <a:xfrm>
            <a:off x="7047579" y="5364505"/>
            <a:ext cx="3001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STRAINER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upp 18"/>
          <p:cNvGrpSpPr/>
          <p:nvPr/>
        </p:nvGrpSpPr>
        <p:grpSpPr>
          <a:xfrm>
            <a:off x="3314423" y="1376778"/>
            <a:ext cx="3459008" cy="4411567"/>
            <a:chOff x="2346653" y="1393697"/>
            <a:chExt cx="3459008" cy="4411567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31840" y="1393697"/>
              <a:ext cx="2520280" cy="441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" name="Straight Connector 12"/>
            <p:cNvCxnSpPr/>
            <p:nvPr/>
          </p:nvCxnSpPr>
          <p:spPr>
            <a:xfrm flipH="1">
              <a:off x="2439566" y="1988840"/>
              <a:ext cx="1628378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2346653" y="2924944"/>
              <a:ext cx="1145228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3"/>
            <p:cNvCxnSpPr/>
            <p:nvPr/>
          </p:nvCxnSpPr>
          <p:spPr>
            <a:xfrm flipH="1">
              <a:off x="3131840" y="3717032"/>
              <a:ext cx="1080120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flipH="1">
              <a:off x="2555776" y="5085184"/>
              <a:ext cx="1296144" cy="5516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5"/>
            <p:cNvCxnSpPr/>
            <p:nvPr/>
          </p:nvCxnSpPr>
          <p:spPr>
            <a:xfrm flipH="1">
              <a:off x="4427984" y="5072762"/>
              <a:ext cx="1368152" cy="12422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7"/>
            <p:cNvCxnSpPr/>
            <p:nvPr/>
          </p:nvCxnSpPr>
          <p:spPr>
            <a:xfrm flipH="1">
              <a:off x="4869582" y="2708920"/>
              <a:ext cx="926554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1"/>
            <p:cNvCxnSpPr/>
            <p:nvPr/>
          </p:nvCxnSpPr>
          <p:spPr>
            <a:xfrm flipH="1">
              <a:off x="2843808" y="4647335"/>
              <a:ext cx="1368152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4"/>
            <p:cNvCxnSpPr/>
            <p:nvPr/>
          </p:nvCxnSpPr>
          <p:spPr>
            <a:xfrm flipH="1">
              <a:off x="5220072" y="4581128"/>
              <a:ext cx="576064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8"/>
            <p:cNvCxnSpPr/>
            <p:nvPr/>
          </p:nvCxnSpPr>
          <p:spPr>
            <a:xfrm flipH="1">
              <a:off x="4682108" y="2348880"/>
              <a:ext cx="1116000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2"/>
            <p:cNvCxnSpPr/>
            <p:nvPr/>
          </p:nvCxnSpPr>
          <p:spPr>
            <a:xfrm flipH="1">
              <a:off x="3131840" y="5445224"/>
              <a:ext cx="720082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9"/>
            <p:cNvCxnSpPr/>
            <p:nvPr/>
          </p:nvCxnSpPr>
          <p:spPr>
            <a:xfrm flipH="1">
              <a:off x="5229597" y="5517232"/>
              <a:ext cx="576064" cy="0"/>
            </a:xfrm>
            <a:prstGeom prst="line">
              <a:avLst/>
            </a:prstGeom>
            <a:ln w="12700" cap="sq" cmpd="sng">
              <a:solidFill>
                <a:srgbClr val="FF0000"/>
              </a:solidFill>
              <a:round/>
              <a:headEnd type="oval"/>
              <a:tailEnd type="oval"/>
            </a:ln>
            <a:effectLst>
              <a:glow rad="38100">
                <a:schemeClr val="bg1"/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300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Grind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53038"/>
      </a:accent1>
      <a:accent2>
        <a:srgbClr val="9A9A9C"/>
      </a:accent2>
      <a:accent3>
        <a:srgbClr val="9A9A9C"/>
      </a:accent3>
      <a:accent4>
        <a:srgbClr val="FFC000"/>
      </a:accent4>
      <a:accent5>
        <a:srgbClr val="5B9BD5"/>
      </a:accent5>
      <a:accent6>
        <a:srgbClr val="70AD47"/>
      </a:accent6>
      <a:hlink>
        <a:srgbClr val="E53038"/>
      </a:hlink>
      <a:folHlink>
        <a:srgbClr val="E5303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b04ed549-6563-4eb2-b8f1-991794b28041" ContentTypeId="0x010100610B7A7F5098FD4A829D3CC11A1F5647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ConnectBase" ma:contentTypeID="0x010100610B7A7F5098FD4A829D3CC11A1F564700D1A13826D47A5544AFEB07453DBE66D4" ma:contentTypeVersion="4" ma:contentTypeDescription="Connect Base Content Type" ma:contentTypeScope="" ma:versionID="f2c4bf4fd881161551429880baa40c7c">
  <xsd:schema xmlns:xsd="http://www.w3.org/2001/XMLSchema" xmlns:xs="http://www.w3.org/2001/XMLSchema" xmlns:p="http://schemas.microsoft.com/office/2006/metadata/properties" xmlns:ns2="a20271f6-64e7-4fdf-8ebc-702bc282b0ba" targetNamespace="http://schemas.microsoft.com/office/2006/metadata/properties" ma:root="true" ma:fieldsID="ee1af37847353c27781e496795a0a7bd" ns2:_="">
    <xsd:import namespace="a20271f6-64e7-4fdf-8ebc-702bc282b0b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InformationClassification" minOccurs="0"/>
                <xsd:element ref="ns2:Disclai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271f6-64e7-4fdf-8ebc-702bc282b0b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InformationClassification" ma:index="11" nillable="true" ma:displayName="InformationClassification" ma:internalName="InformationClassification" ma:readOnly="false">
      <xsd:simpleType>
        <xsd:restriction base="dms:Unknown"/>
      </xsd:simpleType>
    </xsd:element>
    <xsd:element name="Disclaimer" ma:index="12" nillable="true" ma:displayName="Disclaimer" ma:internalName="Disclaimer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Classification xmlns="a20271f6-64e7-4fdf-8ebc-702bc282b0ba">Public</InformationClassification>
    <Disclaimer xmlns="a20271f6-64e7-4fdf-8ebc-702bc282b0ba" xsi:nil="true"/>
  </documentManagement>
</p:properties>
</file>

<file path=customXml/itemProps1.xml><?xml version="1.0" encoding="utf-8"?>
<ds:datastoreItem xmlns:ds="http://schemas.openxmlformats.org/officeDocument/2006/customXml" ds:itemID="{7177C78F-5767-420D-9D23-D1AE7DA5CA87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41A3305D-8825-4B5E-93DD-26A5E46DC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0271f6-64e7-4fdf-8ebc-702bc282b0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FC6663-2FF8-42BD-82C4-72EBD607450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6E2AD14-F326-4A44-8F0D-284FB481151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0B3134B4-11AF-4C0F-88DC-9279ED924CA4}">
  <ds:schemaRefs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a20271f6-64e7-4fdf-8ebc-702bc282b0b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2244</TotalTime>
  <Words>1283</Words>
  <Application>Microsoft Office PowerPoint</Application>
  <PresentationFormat>Widescreen</PresentationFormat>
  <Paragraphs>273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Verdana</vt:lpstr>
      <vt:lpstr>Wingdings</vt:lpstr>
      <vt:lpstr>Office-tema</vt:lpstr>
      <vt:lpstr>Minex-Matador Product Presentation </vt:lpstr>
      <vt:lpstr>Medium Drainage pumps  up to 20 kW</vt:lpstr>
      <vt:lpstr>Pioneering technology</vt:lpstr>
      <vt:lpstr>Pioneering technology</vt:lpstr>
      <vt:lpstr>Mining application (Sweden)</vt:lpstr>
      <vt:lpstr>Micro Tunnelling (Denmark)</vt:lpstr>
      <vt:lpstr>Construction site (Qatar)</vt:lpstr>
      <vt:lpstr>Coastal Safety (Turkey)</vt:lpstr>
      <vt:lpstr>Features and benefits (main)</vt:lpstr>
      <vt:lpstr>Features and benefits (top)</vt:lpstr>
      <vt:lpstr>Features and benefits (bottom)</vt:lpstr>
      <vt:lpstr>Technical data and performance 50 Hz</vt:lpstr>
      <vt:lpstr>Technical data and performance 50 Hz</vt:lpstr>
      <vt:lpstr>Technical data and performance 60 Hz</vt:lpstr>
      <vt:lpstr>Technical data and performance 60 Hz</vt:lpstr>
      <vt:lpstr>Options &amp; Accessories</vt:lpstr>
      <vt:lpstr>Options &amp; Accessories</vt:lpstr>
      <vt:lpstr>Options &amp; Accessories</vt:lpstr>
      <vt:lpstr>PowerPoint Presentation</vt:lpstr>
      <vt:lpstr>When all parts matter</vt:lpstr>
      <vt:lpstr>Spare parts</vt:lpstr>
      <vt:lpstr>Need more information ?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Magnus Rysjö</dc:creator>
  <cp:lastModifiedBy>Westin, Daniel - Xylem</cp:lastModifiedBy>
  <cp:revision>60</cp:revision>
  <dcterms:created xsi:type="dcterms:W3CDTF">2017-04-19T18:30:40Z</dcterms:created>
  <dcterms:modified xsi:type="dcterms:W3CDTF">2017-06-08T15:03:47Z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0x010100610B7A7F5098FD4A829D3CC11A1F564700D1A13826D47A5544AFEB07453DBE66D4</vt:lpwstr>
  </property>
</Properties>
</file>