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6"/>
  </p:sldMasterIdLst>
  <p:notesMasterIdLst>
    <p:notesMasterId r:id="rId20"/>
  </p:notesMasterIdLst>
  <p:sldIdLst>
    <p:sldId id="262" r:id="rId7"/>
    <p:sldId id="294" r:id="rId8"/>
    <p:sldId id="298" r:id="rId9"/>
    <p:sldId id="295" r:id="rId10"/>
    <p:sldId id="297" r:id="rId11"/>
    <p:sldId id="299" r:id="rId12"/>
    <p:sldId id="300" r:id="rId13"/>
    <p:sldId id="301" r:id="rId14"/>
    <p:sldId id="303" r:id="rId15"/>
    <p:sldId id="304" r:id="rId16"/>
    <p:sldId id="305" r:id="rId17"/>
    <p:sldId id="284" r:id="rId18"/>
    <p:sldId id="270" r:id="rId1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81"/>
    <p:restoredTop sz="78546" autoAdjust="0"/>
  </p:normalViewPr>
  <p:slideViewPr>
    <p:cSldViewPr snapToGrid="0" snapToObjects="1">
      <p:cViewPr>
        <p:scale>
          <a:sx n="70" d="100"/>
          <a:sy n="70" d="100"/>
        </p:scale>
        <p:origin x="-2058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6" d="100"/>
          <a:sy n="86" d="100"/>
        </p:scale>
        <p:origin x="-383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B51B1F-9AAF-1F47-9D5D-A554EBAF9EEF}" type="datetimeFigureOut">
              <a:rPr lang="sv-SE" smtClean="0"/>
              <a:t>2017-11-13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A45672-FC49-C24F-AFEC-3855B3616F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914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1219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50688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2306">
            <a:off x="8136214" y="3892734"/>
            <a:ext cx="3434196" cy="3996955"/>
          </a:xfrm>
          <a:prstGeom prst="rect">
            <a:avLst/>
          </a:prstGeom>
        </p:spPr>
      </p:pic>
      <p:sp>
        <p:nvSpPr>
          <p:cNvPr id="11" name="Rubrik 1"/>
          <p:cNvSpPr>
            <a:spLocks noGrp="1"/>
          </p:cNvSpPr>
          <p:nvPr>
            <p:ph type="ctrTitle"/>
          </p:nvPr>
        </p:nvSpPr>
        <p:spPr>
          <a:xfrm>
            <a:off x="793821" y="2570747"/>
            <a:ext cx="10550768" cy="806869"/>
          </a:xfrm>
        </p:spPr>
        <p:txBody>
          <a:bodyPr anchor="t">
            <a:noAutofit/>
          </a:bodyPr>
          <a:lstStyle>
            <a:lvl1pPr algn="ctr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Verdana" charset="0"/>
                <a:cs typeface="Arial" panose="020B0604020202020204" pitchFamily="34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fami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0522365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1366577" y="1304331"/>
            <a:ext cx="9204290" cy="4699345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2" name="textruta 11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2017-11-13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1" y="360000"/>
            <a:ext cx="5005820" cy="843473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60000" y="1394764"/>
            <a:ext cx="5005821" cy="4351338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600"/>
              </a:spcBef>
              <a:buClr>
                <a:schemeClr val="accent1"/>
              </a:buClr>
              <a:buFont typeface="Arial" charset="0"/>
              <a:buNone/>
              <a:defRPr/>
            </a:lvl1pPr>
            <a:lvl2pPr marL="457200" indent="0">
              <a:buClr>
                <a:schemeClr val="accent1"/>
              </a:buClr>
              <a:buFont typeface="Wingdings" charset="2"/>
              <a:buNone/>
              <a:defRPr/>
            </a:lvl2pPr>
            <a:lvl3pPr marL="914400" indent="0">
              <a:buClr>
                <a:schemeClr val="accent1"/>
              </a:buClr>
              <a:buFont typeface="Wingdings" charset="2"/>
              <a:buNone/>
              <a:defRPr/>
            </a:lvl3pPr>
            <a:lvl4pPr marL="1371600" indent="0">
              <a:buClr>
                <a:schemeClr val="accent1"/>
              </a:buClr>
              <a:buFont typeface="Wingdings" charset="2"/>
              <a:buNone/>
              <a:defRPr/>
            </a:lvl4pPr>
            <a:lvl5pPr marL="1828800" indent="0">
              <a:buClr>
                <a:schemeClr val="accent1"/>
              </a:buClr>
              <a:buFont typeface="Wingdings" charset="2"/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6027933" y="1"/>
            <a:ext cx="6164067" cy="6202016"/>
          </a:xfrm>
        </p:spPr>
        <p:txBody>
          <a:bodyPr/>
          <a:lstStyle/>
          <a:p>
            <a:endParaRPr lang="sv-SE"/>
          </a:p>
        </p:txBody>
      </p:sp>
      <p:pic>
        <p:nvPicPr>
          <p:cNvPr id="15" name="Bildobjekt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6" name="textruta 15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2017-11-13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7" name="Rektangel 6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9" name="textruta 8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2017-11-13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8" name="Rektangel 7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0" name="textruta 9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2017-11-13</a:t>
            </a:fld>
            <a:endParaRPr lang="sv-SE" sz="1400" b="1" dirty="0">
              <a:solidFill>
                <a:schemeClr val="bg1"/>
              </a:solidFill>
            </a:endParaRPr>
          </a:p>
        </p:txBody>
      </p:sp>
      <p:sp>
        <p:nvSpPr>
          <p:cNvPr id="11" name="Platshållare för innehåll 2"/>
          <p:cNvSpPr>
            <a:spLocks noGrp="1"/>
          </p:cNvSpPr>
          <p:nvPr>
            <p:ph idx="1"/>
          </p:nvPr>
        </p:nvSpPr>
        <p:spPr>
          <a:xfrm>
            <a:off x="360000" y="1394764"/>
            <a:ext cx="5667933" cy="4351338"/>
          </a:xfrm>
        </p:spPr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3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2" name="Platshållare för innehåll 2"/>
          <p:cNvSpPr>
            <a:spLocks noGrp="1"/>
          </p:cNvSpPr>
          <p:nvPr>
            <p:ph idx="10"/>
          </p:nvPr>
        </p:nvSpPr>
        <p:spPr>
          <a:xfrm>
            <a:off x="6037317" y="1394764"/>
            <a:ext cx="5667933" cy="4351338"/>
          </a:xfrm>
        </p:spPr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3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7" name="Rektangel 6"/>
          <p:cNvSpPr/>
          <p:nvPr userDrawn="1"/>
        </p:nvSpPr>
        <p:spPr>
          <a:xfrm>
            <a:off x="0" y="6380260"/>
            <a:ext cx="12192000" cy="4777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b="1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469160"/>
            <a:ext cx="2768600" cy="279400"/>
          </a:xfrm>
          <a:prstGeom prst="rect">
            <a:avLst/>
          </a:prstGeom>
        </p:spPr>
      </p:pic>
      <p:pic>
        <p:nvPicPr>
          <p:cNvPr id="6" name="Picture 2">
            <a:hlinkClick r:id="rId3" action="ppaction://hlinksldjump"/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323" y="5760740"/>
            <a:ext cx="1360115" cy="564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4652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7" name="Rektangel 6"/>
          <p:cNvSpPr/>
          <p:nvPr userDrawn="1"/>
        </p:nvSpPr>
        <p:spPr>
          <a:xfrm>
            <a:off x="0" y="6380260"/>
            <a:ext cx="12192000" cy="4777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b="1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469160"/>
            <a:ext cx="27686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2801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7" name="Rektangel 6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b="1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9" name="textruta 8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2017-11-13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54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2306">
            <a:off x="8136214" y="3892734"/>
            <a:ext cx="3434196" cy="3996955"/>
          </a:xfrm>
          <a:prstGeom prst="rect">
            <a:avLst/>
          </a:prstGeom>
        </p:spPr>
      </p:pic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251" y="2724792"/>
            <a:ext cx="7643139" cy="771326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pic>
        <p:nvPicPr>
          <p:cNvPr id="2" name="Bildobjekt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0773" y="2732400"/>
            <a:ext cx="7664093" cy="764651"/>
          </a:xfrm>
          <a:prstGeom prst="rect">
            <a:avLst/>
          </a:prstGeom>
        </p:spPr>
      </p:pic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8136000" y="3893212"/>
            <a:ext cx="3434399" cy="3997192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sp>
        <p:nvSpPr>
          <p:cNvPr id="11" name="Rubrik 1"/>
          <p:cNvSpPr>
            <a:spLocks noGrp="1"/>
          </p:cNvSpPr>
          <p:nvPr>
            <p:ph type="ctrTitle"/>
          </p:nvPr>
        </p:nvSpPr>
        <p:spPr>
          <a:xfrm>
            <a:off x="793821" y="2570747"/>
            <a:ext cx="10550768" cy="806869"/>
          </a:xfrm>
        </p:spPr>
        <p:txBody>
          <a:bodyPr anchor="t">
            <a:noAutofit/>
          </a:bodyPr>
          <a:lstStyle>
            <a:lvl1pPr algn="ctr"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Verdana" charset="0"/>
                <a:cs typeface="Arial" panose="020B0604020202020204" pitchFamily="34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12" name="Bildobjekt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8136000" y="3893212"/>
            <a:ext cx="3434399" cy="3997192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sp>
        <p:nvSpPr>
          <p:cNvPr id="18" name="Rubrik 1"/>
          <p:cNvSpPr>
            <a:spLocks noGrp="1"/>
          </p:cNvSpPr>
          <p:nvPr>
            <p:ph type="ctrTitle"/>
          </p:nvPr>
        </p:nvSpPr>
        <p:spPr>
          <a:xfrm>
            <a:off x="0" y="2743197"/>
            <a:ext cx="12192000" cy="1446021"/>
          </a:xfrm>
          <a:solidFill>
            <a:schemeClr val="tx1">
              <a:alpha val="55000"/>
            </a:schemeClr>
          </a:solidFill>
        </p:spPr>
        <p:txBody>
          <a:bodyPr anchor="ctr">
            <a:normAutofit/>
          </a:bodyPr>
          <a:lstStyle>
            <a:lvl1pPr algn="ctr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Verdana" charset="0"/>
                <a:cs typeface="Arial" panose="020B0604020202020204" pitchFamily="34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Access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ubrik 1"/>
          <p:cNvSpPr>
            <a:spLocks noGrp="1"/>
          </p:cNvSpPr>
          <p:nvPr>
            <p:ph type="ctrTitle"/>
          </p:nvPr>
        </p:nvSpPr>
        <p:spPr>
          <a:xfrm>
            <a:off x="0" y="2743197"/>
            <a:ext cx="12192000" cy="1446021"/>
          </a:xfrm>
          <a:solidFill>
            <a:schemeClr val="tx1">
              <a:alpha val="55000"/>
            </a:schemeClr>
          </a:solidFill>
        </p:spPr>
        <p:txBody>
          <a:bodyPr anchor="ctr">
            <a:normAutofit/>
          </a:bodyPr>
          <a:lstStyle>
            <a:lvl1pPr algn="ctr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Verdana" charset="0"/>
                <a:cs typeface="Arial" panose="020B0604020202020204" pitchFamily="34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Spare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ubri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6" name="Platshållare för innehåll 2"/>
          <p:cNvSpPr>
            <a:spLocks noGrp="1"/>
          </p:cNvSpPr>
          <p:nvPr>
            <p:ph idx="1"/>
          </p:nvPr>
        </p:nvSpPr>
        <p:spPr>
          <a:xfrm>
            <a:off x="360000" y="1394764"/>
            <a:ext cx="3830163" cy="4351338"/>
          </a:xfrm>
        </p:spPr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3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2" name="Rektangel 11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3" name="Bildobjekt 1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4" name="textruta 13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2017-11-13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Gri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126254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360000" y="1189179"/>
            <a:ext cx="3570186" cy="3196520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2" name="textruta 11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2017-11-13</a:t>
            </a:fld>
            <a:endParaRPr lang="sv-SE" sz="1400" b="1" dirty="0">
              <a:solidFill>
                <a:schemeClr val="bg1"/>
              </a:solidFill>
            </a:endParaRPr>
          </a:p>
        </p:txBody>
      </p:sp>
      <p:sp>
        <p:nvSpPr>
          <p:cNvPr id="8" name="Platshållare för bild 9"/>
          <p:cNvSpPr>
            <a:spLocks noGrp="1"/>
          </p:cNvSpPr>
          <p:nvPr>
            <p:ph type="pic" sz="quarter" idx="14"/>
          </p:nvPr>
        </p:nvSpPr>
        <p:spPr>
          <a:xfrm>
            <a:off x="4310907" y="1189179"/>
            <a:ext cx="3570186" cy="3196520"/>
          </a:xfrm>
        </p:spPr>
        <p:txBody>
          <a:bodyPr/>
          <a:lstStyle/>
          <a:p>
            <a:endParaRPr lang="sv-SE"/>
          </a:p>
        </p:txBody>
      </p:sp>
      <p:sp>
        <p:nvSpPr>
          <p:cNvPr id="13" name="Platshållare för bild 9"/>
          <p:cNvSpPr>
            <a:spLocks noGrp="1"/>
          </p:cNvSpPr>
          <p:nvPr>
            <p:ph type="pic" sz="quarter" idx="15"/>
          </p:nvPr>
        </p:nvSpPr>
        <p:spPr>
          <a:xfrm>
            <a:off x="8250641" y="1189178"/>
            <a:ext cx="3570186" cy="3196520"/>
          </a:xfrm>
        </p:spPr>
        <p:txBody>
          <a:bodyPr/>
          <a:lstStyle/>
          <a:p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16"/>
          </p:nvPr>
        </p:nvSpPr>
        <p:spPr>
          <a:xfrm>
            <a:off x="360363" y="4481513"/>
            <a:ext cx="3570287" cy="12763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4" name="Platshållare för text 4"/>
          <p:cNvSpPr>
            <a:spLocks noGrp="1"/>
          </p:cNvSpPr>
          <p:nvPr>
            <p:ph type="body" sz="quarter" idx="17"/>
          </p:nvPr>
        </p:nvSpPr>
        <p:spPr>
          <a:xfrm>
            <a:off x="4310806" y="4481513"/>
            <a:ext cx="3570287" cy="12763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5" name="Platshållare för text 4"/>
          <p:cNvSpPr>
            <a:spLocks noGrp="1"/>
          </p:cNvSpPr>
          <p:nvPr>
            <p:ph type="body" sz="quarter" idx="18"/>
          </p:nvPr>
        </p:nvSpPr>
        <p:spPr>
          <a:xfrm>
            <a:off x="8250641" y="4481513"/>
            <a:ext cx="3570287" cy="12763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-gri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126254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360000" y="1189179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2" name="textruta 11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2017-11-13</a:t>
            </a:fld>
            <a:endParaRPr lang="sv-SE" sz="1400" b="1" dirty="0">
              <a:solidFill>
                <a:schemeClr val="bg1"/>
              </a:solidFill>
            </a:endParaRPr>
          </a:p>
        </p:txBody>
      </p:sp>
      <p:sp>
        <p:nvSpPr>
          <p:cNvPr id="8" name="Platshållare för bild 9"/>
          <p:cNvSpPr>
            <a:spLocks noGrp="1"/>
          </p:cNvSpPr>
          <p:nvPr>
            <p:ph type="pic" sz="quarter" idx="14"/>
          </p:nvPr>
        </p:nvSpPr>
        <p:spPr>
          <a:xfrm>
            <a:off x="3268792" y="1189179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13" name="Platshållare för bild 9"/>
          <p:cNvSpPr>
            <a:spLocks noGrp="1"/>
          </p:cNvSpPr>
          <p:nvPr>
            <p:ph type="pic" sz="quarter" idx="15"/>
          </p:nvPr>
        </p:nvSpPr>
        <p:spPr>
          <a:xfrm>
            <a:off x="6177585" y="1189178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16"/>
          </p:nvPr>
        </p:nvSpPr>
        <p:spPr>
          <a:xfrm>
            <a:off x="360364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6" name="Platshållare för bild 9"/>
          <p:cNvSpPr>
            <a:spLocks noGrp="1"/>
          </p:cNvSpPr>
          <p:nvPr>
            <p:ph type="pic" sz="quarter" idx="19"/>
          </p:nvPr>
        </p:nvSpPr>
        <p:spPr>
          <a:xfrm>
            <a:off x="9086377" y="1189177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17" name="Platshållare för text 4"/>
          <p:cNvSpPr>
            <a:spLocks noGrp="1"/>
          </p:cNvSpPr>
          <p:nvPr>
            <p:ph type="body" sz="quarter" idx="20"/>
          </p:nvPr>
        </p:nvSpPr>
        <p:spPr>
          <a:xfrm>
            <a:off x="3268792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8" name="Platshållare för text 4"/>
          <p:cNvSpPr>
            <a:spLocks noGrp="1"/>
          </p:cNvSpPr>
          <p:nvPr>
            <p:ph type="body" sz="quarter" idx="21"/>
          </p:nvPr>
        </p:nvSpPr>
        <p:spPr>
          <a:xfrm>
            <a:off x="6177948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9" name="Platshållare för text 4"/>
          <p:cNvSpPr>
            <a:spLocks noGrp="1"/>
          </p:cNvSpPr>
          <p:nvPr>
            <p:ph type="body" sz="quarter" idx="22"/>
          </p:nvPr>
        </p:nvSpPr>
        <p:spPr>
          <a:xfrm>
            <a:off x="9086377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0" name="Platshållare för bild 9"/>
          <p:cNvSpPr>
            <a:spLocks noGrp="1"/>
          </p:cNvSpPr>
          <p:nvPr>
            <p:ph type="pic" sz="quarter" idx="23"/>
          </p:nvPr>
        </p:nvSpPr>
        <p:spPr>
          <a:xfrm>
            <a:off x="360000" y="3685982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1" name="Platshållare för bild 9"/>
          <p:cNvSpPr>
            <a:spLocks noGrp="1"/>
          </p:cNvSpPr>
          <p:nvPr>
            <p:ph type="pic" sz="quarter" idx="24"/>
          </p:nvPr>
        </p:nvSpPr>
        <p:spPr>
          <a:xfrm>
            <a:off x="3268792" y="3685982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2" name="Platshållare för bild 9"/>
          <p:cNvSpPr>
            <a:spLocks noGrp="1"/>
          </p:cNvSpPr>
          <p:nvPr>
            <p:ph type="pic" sz="quarter" idx="25"/>
          </p:nvPr>
        </p:nvSpPr>
        <p:spPr>
          <a:xfrm>
            <a:off x="6177585" y="3685981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3" name="Platshållare för text 4"/>
          <p:cNvSpPr>
            <a:spLocks noGrp="1"/>
          </p:cNvSpPr>
          <p:nvPr>
            <p:ph type="body" sz="quarter" idx="26"/>
          </p:nvPr>
        </p:nvSpPr>
        <p:spPr>
          <a:xfrm>
            <a:off x="360364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4" name="Platshållare för bild 9"/>
          <p:cNvSpPr>
            <a:spLocks noGrp="1"/>
          </p:cNvSpPr>
          <p:nvPr>
            <p:ph type="pic" sz="quarter" idx="27"/>
          </p:nvPr>
        </p:nvSpPr>
        <p:spPr>
          <a:xfrm>
            <a:off x="9086377" y="3685980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5" name="Platshållare för text 4"/>
          <p:cNvSpPr>
            <a:spLocks noGrp="1"/>
          </p:cNvSpPr>
          <p:nvPr>
            <p:ph type="body" sz="quarter" idx="28"/>
          </p:nvPr>
        </p:nvSpPr>
        <p:spPr>
          <a:xfrm>
            <a:off x="3268792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6" name="Platshållare för text 4"/>
          <p:cNvSpPr>
            <a:spLocks noGrp="1"/>
          </p:cNvSpPr>
          <p:nvPr>
            <p:ph type="body" sz="quarter" idx="29"/>
          </p:nvPr>
        </p:nvSpPr>
        <p:spPr>
          <a:xfrm>
            <a:off x="6177948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7" name="Platshållare för text 4"/>
          <p:cNvSpPr>
            <a:spLocks noGrp="1"/>
          </p:cNvSpPr>
          <p:nvPr>
            <p:ph type="body" sz="quarter" idx="30"/>
          </p:nvPr>
        </p:nvSpPr>
        <p:spPr>
          <a:xfrm>
            <a:off x="9086377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663365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2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7268624" y="145325"/>
            <a:ext cx="4116158" cy="5957207"/>
          </a:xfrm>
        </p:spPr>
        <p:txBody>
          <a:bodyPr/>
          <a:lstStyle/>
          <a:p>
            <a:endParaRPr lang="sv-SE"/>
          </a:p>
        </p:txBody>
      </p:sp>
      <p:pic>
        <p:nvPicPr>
          <p:cNvPr id="15" name="Bildobjekt 1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6" name="textruta 15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2017-11-13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features – Cur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663365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2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6762543" y="1304332"/>
            <a:ext cx="4860000" cy="4351338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2" name="textruta 11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2017-11-13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0515600" cy="84347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360000" y="1394764"/>
            <a:ext cx="566793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3" r:id="rId2"/>
    <p:sldLayoutId id="2147483661" r:id="rId3"/>
    <p:sldLayoutId id="2147483664" r:id="rId4"/>
    <p:sldLayoutId id="2147483665" r:id="rId5"/>
    <p:sldLayoutId id="2147483666" r:id="rId6"/>
    <p:sldLayoutId id="2147483667" r:id="rId7"/>
    <p:sldLayoutId id="2147483650" r:id="rId8"/>
    <p:sldLayoutId id="2147483662" r:id="rId9"/>
    <p:sldLayoutId id="2147483663" r:id="rId10"/>
    <p:sldLayoutId id="2147483674" r:id="rId11"/>
    <p:sldLayoutId id="2147483651" r:id="rId12"/>
    <p:sldLayoutId id="2147483652" r:id="rId13"/>
    <p:sldLayoutId id="2147483675" r:id="rId14"/>
    <p:sldLayoutId id="2147483676" r:id="rId15"/>
    <p:sldLayoutId id="2147483654" r:id="rId16"/>
    <p:sldLayoutId id="2147483655" r:id="rId17"/>
    <p:sldLayoutId id="2147483669" r:id="rId18"/>
    <p:sldLayoutId id="2147483671" r:id="rId19"/>
    <p:sldLayoutId id="2147483672" r:id="rId20"/>
    <p:sldLayoutId id="2147483649" r:id="rId21"/>
    <p:sldLayoutId id="2147483670" r:id="rId22"/>
    <p:sldLayoutId id="2147483668" r:id="rId2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Arial" panose="020B0604020202020204" pitchFamily="34" charset="0"/>
          <a:ea typeface="Verdana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Verdana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Verdana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Verdana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b="0" i="0" kern="1200">
          <a:solidFill>
            <a:schemeClr val="tx1"/>
          </a:solidFill>
          <a:latin typeface="Arial" panose="020B0604020202020204" pitchFamily="34" charset="0"/>
          <a:ea typeface="Verdana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Arial" panose="020B0604020202020204" pitchFamily="34" charset="0"/>
          <a:ea typeface="Verdana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3.png"/><Relationship Id="rId7" Type="http://schemas.openxmlformats.org/officeDocument/2006/relationships/hyperlink" Target="http://www.grindex.com/grindex_toolbox/pump_selection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grindex.com/document-archive/brochures-manuals-and-data-sheets" TargetMode="External"/><Relationship Id="rId5" Type="http://schemas.openxmlformats.org/officeDocument/2006/relationships/image" Target="../media/image24.png"/><Relationship Id="rId10" Type="http://schemas.openxmlformats.org/officeDocument/2006/relationships/image" Target="../media/image27.png"/><Relationship Id="rId4" Type="http://schemas.openxmlformats.org/officeDocument/2006/relationships/hyperlink" Target="http://www.grindex.com/grindex_toolbox/spare_part_selection" TargetMode="External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ubrik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Maxi</a:t>
            </a:r>
            <a:br>
              <a:rPr lang="sv-SE" dirty="0" smtClean="0"/>
            </a:br>
            <a:r>
              <a:rPr lang="sv-SE" dirty="0" smtClean="0"/>
              <a:t>Product Presentation </a:t>
            </a:r>
            <a:br>
              <a:rPr lang="sv-SE" dirty="0" smtClean="0"/>
            </a:b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1554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77827"/>
            <a:ext cx="3885853" cy="362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0363"/>
            <a:ext cx="10515600" cy="842962"/>
          </a:xfrm>
        </p:spPr>
        <p:txBody>
          <a:bodyPr/>
          <a:lstStyle/>
          <a:p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Technical Data and performance 60 Hz</a:t>
            </a:r>
            <a:endParaRPr lang="en-US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56200"/>
              </p:ext>
            </p:extLst>
          </p:nvPr>
        </p:nvGraphicFramePr>
        <p:xfrm>
          <a:off x="4351814" y="2590051"/>
          <a:ext cx="4566275" cy="2171541"/>
        </p:xfrm>
        <a:graphic>
          <a:graphicData uri="http://schemas.openxmlformats.org/drawingml/2006/table">
            <a:tbl>
              <a:tblPr firstRow="1" bandRow="1"/>
              <a:tblGrid>
                <a:gridCol w="1075146"/>
                <a:gridCol w="936104"/>
                <a:gridCol w="725054"/>
                <a:gridCol w="1087694"/>
                <a:gridCol w="742277"/>
              </a:tblGrid>
              <a:tr h="262885">
                <a:tc gridSpan="5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Technical Data Maxi</a:t>
                      </a:r>
                      <a:endParaRPr lang="en-US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Discharge connection</a:t>
                      </a:r>
                      <a:endParaRPr lang="en-US" sz="12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Phases</a:t>
                      </a:r>
                    </a:p>
                    <a:p>
                      <a:endParaRPr lang="en-US" sz="12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power consumption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Weight      (Kg)</a:t>
                      </a:r>
                      <a:endParaRPr lang="en-US" sz="12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064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1.Maxi 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8”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3~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 kW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285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357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2.Maxi 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8”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3~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 kW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280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680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3.Maxi H </a:t>
                      </a:r>
                      <a:r>
                        <a:rPr lang="en-US" sz="1200" baseline="30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-Lite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4”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3~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210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1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4.Maxi 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4”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3~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 kW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5.Maxi SH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4”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3~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270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425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0363"/>
            <a:ext cx="10515600" cy="842962"/>
          </a:xfrm>
        </p:spPr>
        <p:txBody>
          <a:bodyPr/>
          <a:lstStyle/>
          <a:p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Options and accessories</a:t>
            </a:r>
            <a:endParaRPr lang="en-US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4870"/>
            <a:ext cx="12186548" cy="3754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343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0363"/>
            <a:ext cx="10515600" cy="842962"/>
          </a:xfrm>
        </p:spPr>
        <p:txBody>
          <a:bodyPr>
            <a:normAutofit fontScale="90000"/>
          </a:bodyPr>
          <a:lstStyle/>
          <a:p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Need More Information</a:t>
            </a:r>
            <a:b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31008" y="1518988"/>
            <a:ext cx="2448272" cy="10618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Spare Part Selection</a:t>
            </a:r>
          </a:p>
          <a:p>
            <a:endParaRPr lang="en-US" sz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Find individual spare part lists based on serial number or product number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31008" y="2902733"/>
            <a:ext cx="2664296" cy="12464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Archive</a:t>
            </a:r>
          </a:p>
          <a:p>
            <a:endParaRPr lang="en-US" sz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Search for manuals, data sheets, product catalogues etc.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Generate data sheets with you own company logo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33315" y="4458796"/>
            <a:ext cx="2448272" cy="143116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Pump Selection</a:t>
            </a:r>
          </a:p>
          <a:p>
            <a:endParaRPr lang="en-US" sz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Let us help you to determine the best pump for your application including automatic calculations of flow, friction and media velocity</a:t>
            </a: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58"/>
          <a:stretch/>
        </p:blipFill>
        <p:spPr bwMode="auto">
          <a:xfrm>
            <a:off x="4694138" y="1294284"/>
            <a:ext cx="4121646" cy="1066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8" b="30886"/>
          <a:stretch/>
        </p:blipFill>
        <p:spPr bwMode="auto">
          <a:xfrm>
            <a:off x="4992278" y="3022476"/>
            <a:ext cx="3816424" cy="107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1218941" y="2580815"/>
            <a:ext cx="871296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18941" y="4246612"/>
            <a:ext cx="871296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7" descr="C:\Users\gxfsr\AppData\Local\Microsoft\Windows\Temporary Internet Files\Content.IE5\YYXSJXXT\600px-Gnome-web-browser.svg[1]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48" y="1809282"/>
            <a:ext cx="481236" cy="48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gxfsr\AppData\Local\Microsoft\Windows\Temporary Internet Files\Content.IE5\YYXSJXXT\600px-Gnome-web-browser.svg[1].png">
            <a:hlinkClick r:id="rId6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774" y="3285360"/>
            <a:ext cx="481236" cy="48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gxfsr\AppData\Local\Microsoft\Windows\Temporary Internet Files\Content.IE5\YYXSJXXT\600px-Gnome-web-browser.svg[1].png">
            <a:hlinkClick r:id="rId7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612" y="4822676"/>
            <a:ext cx="481236" cy="48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712" y="4458794"/>
            <a:ext cx="2167880" cy="1697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592" y="4455142"/>
            <a:ext cx="2190378" cy="169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13" y="1006254"/>
            <a:ext cx="1056119" cy="79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44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742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0363"/>
            <a:ext cx="10515600" cy="842962"/>
          </a:xfrm>
        </p:spPr>
        <p:txBody>
          <a:bodyPr/>
          <a:lstStyle/>
          <a:p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Pioneering technology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88957" y="2524210"/>
            <a:ext cx="3888432" cy="1384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216000" rtlCol="0" anchor="ctr">
            <a:spAutoFit/>
          </a:bodyPr>
          <a:lstStyle/>
          <a:p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Over the years, the Maxi pump has proven to be an</a:t>
            </a:r>
          </a:p>
          <a:p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ideal pump for heavy-duty drainage applications in</a:t>
            </a:r>
          </a:p>
          <a:p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all kinds of segments. Be it construction, mining or</a:t>
            </a:r>
          </a:p>
          <a:p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industrial applications, the robust and reliable design</a:t>
            </a:r>
          </a:p>
          <a:p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combined with ease-of-maintenance make it the</a:t>
            </a:r>
          </a:p>
          <a:p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pump of choice for hundreds of customers around</a:t>
            </a:r>
          </a:p>
          <a:p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the world.</a:t>
            </a:r>
            <a:endParaRPr lang="en-US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389" y="813643"/>
            <a:ext cx="2771775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74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0363"/>
            <a:ext cx="10515600" cy="842962"/>
          </a:xfrm>
        </p:spPr>
        <p:txBody>
          <a:bodyPr/>
          <a:lstStyle/>
          <a:p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Drainage Application</a:t>
            </a:r>
            <a:endParaRPr lang="en-US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43608" y="2182504"/>
            <a:ext cx="5328592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Choose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when pumping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Water with abrasive solids: </a:t>
            </a: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12-15 mm</a:t>
            </a: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Ground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water, raw water, or spillage water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Fluids with pH values from </a:t>
            </a: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to 8</a:t>
            </a:r>
          </a:p>
        </p:txBody>
      </p:sp>
      <p:sp>
        <p:nvSpPr>
          <p:cNvPr id="4" name="Rectangle 3"/>
          <p:cNvSpPr/>
          <p:nvPr/>
        </p:nvSpPr>
        <p:spPr>
          <a:xfrm>
            <a:off x="1072932" y="3596823"/>
            <a:ext cx="5328592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Suitable in: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Mining</a:t>
            </a: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Tunneling</a:t>
            </a: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Construction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44"/>
          <a:stretch/>
        </p:blipFill>
        <p:spPr bwMode="auto">
          <a:xfrm>
            <a:off x="5364089" y="1628800"/>
            <a:ext cx="2997276" cy="4335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686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0363"/>
            <a:ext cx="10515600" cy="842962"/>
          </a:xfrm>
        </p:spPr>
        <p:txBody>
          <a:bodyPr/>
          <a:lstStyle/>
          <a:p>
            <a:r>
              <a:rPr lang="en-US" b="0" dirty="0" err="1" smtClean="0"/>
              <a:t>Trollhatte</a:t>
            </a:r>
            <a:r>
              <a:rPr lang="en-US" b="0" dirty="0" smtClean="0"/>
              <a:t> Canal (Sweden)</a:t>
            </a:r>
            <a:endParaRPr lang="en-US" b="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7"/>
          <a:stretch/>
        </p:blipFill>
        <p:spPr bwMode="auto">
          <a:xfrm>
            <a:off x="5044394" y="1719028"/>
            <a:ext cx="5508477" cy="422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18866" y="2552131"/>
            <a:ext cx="2927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37 million gallons of water were required</a:t>
            </a: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 be pumped away while 4 locks of the</a:t>
            </a:r>
          </a:p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canal were replaced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15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0363"/>
            <a:ext cx="10515600" cy="842962"/>
          </a:xfrm>
        </p:spPr>
        <p:txBody>
          <a:bodyPr/>
          <a:lstStyle/>
          <a:p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Feature and benefits</a:t>
            </a:r>
            <a:endParaRPr lang="en-US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664" y="1315124"/>
            <a:ext cx="2014840" cy="465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/>
          <p:cNvCxnSpPr/>
          <p:nvPr/>
        </p:nvCxnSpPr>
        <p:spPr>
          <a:xfrm flipH="1">
            <a:off x="3367504" y="1986845"/>
            <a:ext cx="1821802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866968" y="1840993"/>
            <a:ext cx="13131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DISCHARGE</a:t>
            </a:r>
            <a:endParaRPr lang="en-US" sz="1200" b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3337177" y="3531780"/>
            <a:ext cx="2118559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3439512" y="5259972"/>
            <a:ext cx="1708948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925636" y="2577717"/>
            <a:ext cx="10877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AIR VALVE</a:t>
            </a:r>
          </a:p>
        </p:txBody>
      </p:sp>
      <p:sp>
        <p:nvSpPr>
          <p:cNvPr id="9" name="Rectangle 8"/>
          <p:cNvSpPr/>
          <p:nvPr/>
        </p:nvSpPr>
        <p:spPr>
          <a:xfrm>
            <a:off x="1932677" y="3368600"/>
            <a:ext cx="22269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SHAFT </a:t>
            </a:r>
            <a:r>
              <a:rPr lang="en-US" sz="14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 </a:t>
            </a:r>
          </a:p>
          <a:p>
            <a:r>
              <a:rPr lang="en-US" sz="14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STATOR</a:t>
            </a:r>
            <a:endParaRPr 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51727" y="5113059"/>
            <a:ext cx="13574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WEAR PARTS</a:t>
            </a:r>
            <a:endParaRPr 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3151480" y="2749217"/>
            <a:ext cx="1656184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7832000" y="5259972"/>
            <a:ext cx="2209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ADJUSTMENT</a:t>
            </a:r>
          </a:p>
          <a:p>
            <a:r>
              <a:rPr lang="en-US" sz="14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SLEEVE</a:t>
            </a:r>
            <a:endParaRPr 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841128" y="4587517"/>
            <a:ext cx="1503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INSPECTION</a:t>
            </a:r>
          </a:p>
          <a:p>
            <a:r>
              <a:rPr lang="en-US" sz="14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PLUGS</a:t>
            </a:r>
            <a:endParaRPr 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855305" y="3051412"/>
            <a:ext cx="22619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THERMAL PROTECTION</a:t>
            </a:r>
            <a:endParaRPr 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5887784" y="5403988"/>
            <a:ext cx="1821802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6798686" y="4708291"/>
            <a:ext cx="910900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319832" y="3171740"/>
            <a:ext cx="1395906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686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0363"/>
            <a:ext cx="10515600" cy="842962"/>
          </a:xfrm>
        </p:spPr>
        <p:txBody>
          <a:bodyPr>
            <a:normAutofit/>
          </a:bodyPr>
          <a:lstStyle/>
          <a:p>
            <a:r>
              <a:rPr lang="en-US" b="0" dirty="0"/>
              <a:t>Features and benefits (Top</a:t>
            </a:r>
            <a:r>
              <a:rPr lang="en-US" b="0" dirty="0" smtClean="0"/>
              <a:t>)</a:t>
            </a:r>
            <a:endParaRPr lang="en-US" b="0" dirty="0"/>
          </a:p>
        </p:txBody>
      </p:sp>
      <p:sp>
        <p:nvSpPr>
          <p:cNvPr id="3" name="Rectangle 2"/>
          <p:cNvSpPr/>
          <p:nvPr/>
        </p:nvSpPr>
        <p:spPr>
          <a:xfrm>
            <a:off x="6520247" y="4434389"/>
            <a:ext cx="2157447" cy="175432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Air Valve:</a:t>
            </a:r>
            <a:endParaRPr 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Enables the pump to run dry without operational interruptions – thanks to air cooling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Grindex invented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the world’s first air valve in 1960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557129" y="1341825"/>
            <a:ext cx="3059462" cy="175432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Pump Starter:</a:t>
            </a:r>
            <a:endParaRPr 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Series GSP 32-100 is a 3-phase starter panel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DOL or Star / Delta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Overload end thermal protection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Phase guard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Level regulation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520245" y="2893646"/>
            <a:ext cx="2157449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Discharge</a:t>
            </a:r>
            <a:endParaRPr 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Available as Hose or threaded connection (ISO &amp; NPT)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9" r="7190"/>
          <a:stretch/>
        </p:blipFill>
        <p:spPr bwMode="auto">
          <a:xfrm>
            <a:off x="1225885" y="1203473"/>
            <a:ext cx="4171950" cy="4800600"/>
          </a:xfrm>
          <a:prstGeom prst="rect">
            <a:avLst/>
          </a:prstGeom>
          <a:noFill/>
          <a:ln>
            <a:noFill/>
          </a:ln>
          <a:effectLst>
            <a:softEdge rad="1524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H="1">
            <a:off x="2127759" y="3014791"/>
            <a:ext cx="4248472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604255" y="4549830"/>
            <a:ext cx="4771976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676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0363"/>
            <a:ext cx="10515600" cy="842962"/>
          </a:xfrm>
        </p:spPr>
        <p:txBody>
          <a:bodyPr/>
          <a:lstStyle/>
          <a:p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Features and benefits </a:t>
            </a:r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(Drive Unit)</a:t>
            </a:r>
            <a:endParaRPr lang="en-US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64060" y="2491702"/>
            <a:ext cx="310507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216000" rtlCol="0" anchor="ctr">
            <a:spAutoFit/>
          </a:bodyPr>
          <a:lstStyle/>
          <a:p>
            <a:endParaRPr lang="en-US" sz="1000" b="1" dirty="0" smtClean="0">
              <a:latin typeface="Verdan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40589" y="2864829"/>
            <a:ext cx="2687795" cy="235449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Shaft Unit / Stator:</a:t>
            </a:r>
          </a:p>
          <a:p>
            <a:endParaRPr lang="en-US" sz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Optimized for submerged operation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High efficiency thanks to water-cooled design</a:t>
            </a: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Extended motor lifetime with high temperature tolerance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Class H standard; best insulation available thanks to capillary impregnation</a:t>
            </a: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/>
          </a:p>
        </p:txBody>
      </p:sp>
      <p:sp>
        <p:nvSpPr>
          <p:cNvPr id="13" name="Rectangle 12"/>
          <p:cNvSpPr/>
          <p:nvPr/>
        </p:nvSpPr>
        <p:spPr>
          <a:xfrm>
            <a:off x="5340588" y="1834944"/>
            <a:ext cx="2399764" cy="8771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Thermal protection:</a:t>
            </a:r>
          </a:p>
          <a:p>
            <a:endParaRPr lang="en-US" sz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Thermal protections of the motor prevents overheating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94" y="1649538"/>
            <a:ext cx="4181475" cy="4038600"/>
          </a:xfrm>
          <a:prstGeom prst="rect">
            <a:avLst/>
          </a:prstGeom>
          <a:noFill/>
          <a:ln>
            <a:noFill/>
          </a:ln>
          <a:effectLst>
            <a:softEdge rad="1524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Straight Connector 14"/>
          <p:cNvCxnSpPr/>
          <p:nvPr/>
        </p:nvCxnSpPr>
        <p:spPr>
          <a:xfrm flipH="1">
            <a:off x="2489160" y="3018013"/>
            <a:ext cx="2730912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3131840" y="1988485"/>
            <a:ext cx="2088232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391031" y="5081520"/>
            <a:ext cx="2399764" cy="12464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Inspection Plugs:</a:t>
            </a:r>
          </a:p>
          <a:p>
            <a:endParaRPr lang="en-US" sz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Quick and easy inspection of the seal and oil condition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Accessible without disassembly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/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4067944" y="5219320"/>
            <a:ext cx="1152128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676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0363"/>
            <a:ext cx="10515600" cy="842962"/>
          </a:xfrm>
        </p:spPr>
        <p:txBody>
          <a:bodyPr/>
          <a:lstStyle/>
          <a:p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Features and benefits </a:t>
            </a:r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(Hydraulics)</a:t>
            </a:r>
            <a:endParaRPr lang="en-US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64060" y="2573590"/>
            <a:ext cx="310507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216000" rtlCol="0" anchor="ctr">
            <a:spAutoFit/>
          </a:bodyPr>
          <a:lstStyle/>
          <a:p>
            <a:endParaRPr lang="en-US" sz="1000" b="1" dirty="0" smtClean="0">
              <a:latin typeface="Verdan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40589" y="3092859"/>
            <a:ext cx="2157447" cy="12464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Adjustment Sleeve:</a:t>
            </a:r>
          </a:p>
          <a:p>
            <a:endParaRPr lang="en-US" sz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Quick readjustment to as-new performance</a:t>
            </a:r>
          </a:p>
          <a:p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      (N, H &amp; SH versions)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70357" y="4598962"/>
            <a:ext cx="2157447" cy="8771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Wear Parts:</a:t>
            </a:r>
          </a:p>
          <a:p>
            <a:endParaRPr lang="en-US" sz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Polyurethane or nitrile (optional)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16" y="2556053"/>
            <a:ext cx="4152900" cy="3267075"/>
          </a:xfrm>
          <a:prstGeom prst="rect">
            <a:avLst/>
          </a:prstGeom>
          <a:noFill/>
          <a:ln>
            <a:noFill/>
          </a:ln>
          <a:effectLst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H="1">
            <a:off x="3059833" y="4725144"/>
            <a:ext cx="2235040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7"/>
          <p:cNvCxnSpPr/>
          <p:nvPr/>
        </p:nvCxnSpPr>
        <p:spPr>
          <a:xfrm flipV="1">
            <a:off x="2493318" y="3221484"/>
            <a:ext cx="2801555" cy="1132786"/>
          </a:xfrm>
          <a:prstGeom prst="bentConnector3">
            <a:avLst>
              <a:gd name="adj1" fmla="val 76859"/>
            </a:avLst>
          </a:prstGeom>
          <a:ln>
            <a:solidFill>
              <a:srgbClr val="FF0000"/>
            </a:solidFill>
            <a:headEnd type="oval"/>
            <a:tailEnd type="oval"/>
          </a:ln>
          <a:effectLst>
            <a:glow rad="381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294873" y="1447509"/>
            <a:ext cx="2798249" cy="12464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Impeller options:</a:t>
            </a:r>
          </a:p>
          <a:p>
            <a:endParaRPr lang="en-US" sz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Hard Iron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Stainless Steel (H-models)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Closed &amp; Open design (H-version)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Elbow Connector 9"/>
          <p:cNvCxnSpPr/>
          <p:nvPr/>
        </p:nvCxnSpPr>
        <p:spPr>
          <a:xfrm flipV="1">
            <a:off x="1547664" y="1582053"/>
            <a:ext cx="3672408" cy="2757301"/>
          </a:xfrm>
          <a:prstGeom prst="bentConnector3">
            <a:avLst>
              <a:gd name="adj1" fmla="val 461"/>
            </a:avLst>
          </a:prstGeom>
          <a:ln>
            <a:solidFill>
              <a:srgbClr val="FF0000"/>
            </a:solidFill>
            <a:headEnd type="oval"/>
            <a:tailEnd type="oval"/>
          </a:ln>
          <a:effectLst>
            <a:glow rad="381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676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0363"/>
            <a:ext cx="10515600" cy="842962"/>
          </a:xfrm>
        </p:spPr>
        <p:txBody>
          <a:bodyPr/>
          <a:lstStyle/>
          <a:p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Technical Data and performance 50 Hz</a:t>
            </a:r>
            <a:endParaRPr lang="en-US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4"/>
            <a:ext cx="372427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682649"/>
              </p:ext>
            </p:extLst>
          </p:nvPr>
        </p:nvGraphicFramePr>
        <p:xfrm>
          <a:off x="4351810" y="2590051"/>
          <a:ext cx="4555522" cy="2171541"/>
        </p:xfrm>
        <a:graphic>
          <a:graphicData uri="http://schemas.openxmlformats.org/drawingml/2006/table">
            <a:tbl>
              <a:tblPr firstRow="1" bandRow="1"/>
              <a:tblGrid>
                <a:gridCol w="1075146"/>
                <a:gridCol w="936104"/>
                <a:gridCol w="725054"/>
                <a:gridCol w="1087698"/>
                <a:gridCol w="731520"/>
              </a:tblGrid>
              <a:tr h="262885">
                <a:tc gridSpan="5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Technical Data Maxi</a:t>
                      </a:r>
                      <a:endParaRPr lang="en-US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Discharge connection</a:t>
                      </a:r>
                      <a:endParaRPr lang="en-US" sz="12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Phases</a:t>
                      </a:r>
                    </a:p>
                    <a:p>
                      <a:endParaRPr lang="en-US" sz="12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power consumption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Weight      (Kg)</a:t>
                      </a:r>
                      <a:endParaRPr lang="en-US" sz="12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064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1.Maxi 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8”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3~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 kW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285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357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2.Maxi 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8”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3~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 kW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280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680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3.Maxi H </a:t>
                      </a:r>
                      <a:r>
                        <a:rPr lang="en-US" sz="1200" baseline="30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-Lite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4”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3~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210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1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4.Maxi 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4”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3~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 kW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5.Maxi SH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4”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3~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270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361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Grinde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53038"/>
      </a:accent1>
      <a:accent2>
        <a:srgbClr val="9A9A9C"/>
      </a:accent2>
      <a:accent3>
        <a:srgbClr val="9A9A9C"/>
      </a:accent3>
      <a:accent4>
        <a:srgbClr val="FFC000"/>
      </a:accent4>
      <a:accent5>
        <a:srgbClr val="5B9BD5"/>
      </a:accent5>
      <a:accent6>
        <a:srgbClr val="70AD47"/>
      </a:accent6>
      <a:hlink>
        <a:srgbClr val="E53038"/>
      </a:hlink>
      <a:folHlink>
        <a:srgbClr val="E53038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ConnectBase" ma:contentTypeID="0x010100610B7A7F5098FD4A829D3CC11A1F564700D1A13826D47A5544AFEB07453DBE66D4" ma:contentTypeVersion="4" ma:contentTypeDescription="Connect Base Content Type" ma:contentTypeScope="" ma:versionID="f2c4bf4fd881161551429880baa40c7c">
  <xsd:schema xmlns:xsd="http://www.w3.org/2001/XMLSchema" xmlns:xs="http://www.w3.org/2001/XMLSchema" xmlns:p="http://schemas.microsoft.com/office/2006/metadata/properties" xmlns:ns2="a20271f6-64e7-4fdf-8ebc-702bc282b0ba" targetNamespace="http://schemas.microsoft.com/office/2006/metadata/properties" ma:root="true" ma:fieldsID="ee1af37847353c27781e496795a0a7bd" ns2:_="">
    <xsd:import namespace="a20271f6-64e7-4fdf-8ebc-702bc282b0b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InformationClassification" minOccurs="0"/>
                <xsd:element ref="ns2:Disclaim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0271f6-64e7-4fdf-8ebc-702bc282b0b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InformationClassification" ma:index="11" nillable="true" ma:displayName="InformationClassification" ma:internalName="InformationClassification" ma:readOnly="false">
      <xsd:simpleType>
        <xsd:restriction base="dms:Unknown"/>
      </xsd:simpleType>
    </xsd:element>
    <xsd:element name="Disclaimer" ma:index="12" nillable="true" ma:displayName="Disclaimer" ma:internalName="Disclaimer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b04ed549-6563-4eb2-b8f1-991794b28041" ContentTypeId="0x010100610B7A7F5098FD4A829D3CC11A1F5647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Classification xmlns="a20271f6-64e7-4fdf-8ebc-702bc282b0ba">Public</InformationClassification>
    <Disclaimer xmlns="a20271f6-64e7-4fdf-8ebc-702bc282b0ba" xsi:nil="true"/>
  </documentManagement>
</p:properti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A3305D-8825-4B5E-93DD-26A5E46DC8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20271f6-64e7-4fdf-8ebc-702bc282b0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177C78F-5767-420D-9D23-D1AE7DA5CA87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0B3134B4-11AF-4C0F-88DC-9279ED924CA4}">
  <ds:schemaRefs>
    <ds:schemaRef ds:uri="http://purl.org/dc/elements/1.1/"/>
    <ds:schemaRef ds:uri="http://purl.org/dc/dcmitype/"/>
    <ds:schemaRef ds:uri="a20271f6-64e7-4fdf-8ebc-702bc282b0ba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</ds:schemaRefs>
</ds:datastoreItem>
</file>

<file path=customXml/itemProps4.xml><?xml version="1.0" encoding="utf-8"?>
<ds:datastoreItem xmlns:ds="http://schemas.openxmlformats.org/officeDocument/2006/customXml" ds:itemID="{56E2AD14-F326-4A44-8F0D-284FB481151F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27FC6663-2FF8-42BD-82C4-72EBD60745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9239</TotalTime>
  <Words>522</Words>
  <Application>Microsoft Office PowerPoint</Application>
  <PresentationFormat>Custom</PresentationFormat>
  <Paragraphs>150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Office-tema</vt:lpstr>
      <vt:lpstr>Maxi Product Presentation  </vt:lpstr>
      <vt:lpstr>Pioneering technology</vt:lpstr>
      <vt:lpstr>Drainage Application</vt:lpstr>
      <vt:lpstr>Trollhatte Canal (Sweden)</vt:lpstr>
      <vt:lpstr>Feature and benefits</vt:lpstr>
      <vt:lpstr>Features and benefits (Top)</vt:lpstr>
      <vt:lpstr>Features and benefits (Drive Unit)</vt:lpstr>
      <vt:lpstr>Features and benefits (Hydraulics)</vt:lpstr>
      <vt:lpstr>Technical Data and performance 50 Hz</vt:lpstr>
      <vt:lpstr>Technical Data and performance 60 Hz</vt:lpstr>
      <vt:lpstr>Options and accessories</vt:lpstr>
      <vt:lpstr>Need More Information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cp:lastModifiedBy>Windows User</cp:lastModifiedBy>
  <cp:revision>111</cp:revision>
  <dcterms:created xsi:type="dcterms:W3CDTF">2017-04-19T18:30:40Z</dcterms:created>
  <dcterms:modified xsi:type="dcterms:W3CDTF">2017-11-13T14:29:33Z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0x010100610B7A7F5098FD4A829D3CC11A1F564700D1A13826D47A5544AFEB07453DBE66D4</vt:lpwstr>
  </property>
</Properties>
</file>