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6"/>
  </p:sldMasterIdLst>
  <p:notesMasterIdLst>
    <p:notesMasterId r:id="rId21"/>
  </p:notesMasterIdLst>
  <p:sldIdLst>
    <p:sldId id="262" r:id="rId7"/>
    <p:sldId id="293" r:id="rId8"/>
    <p:sldId id="305" r:id="rId9"/>
    <p:sldId id="294" r:id="rId10"/>
    <p:sldId id="304" r:id="rId11"/>
    <p:sldId id="296" r:id="rId12"/>
    <p:sldId id="298" r:id="rId13"/>
    <p:sldId id="297" r:id="rId14"/>
    <p:sldId id="299" r:id="rId15"/>
    <p:sldId id="300" r:id="rId16"/>
    <p:sldId id="301" r:id="rId17"/>
    <p:sldId id="302" r:id="rId18"/>
    <p:sldId id="284" r:id="rId19"/>
    <p:sldId id="270" r:id="rId20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81"/>
    <p:restoredTop sz="78546" autoAdjust="0"/>
  </p:normalViewPr>
  <p:slideViewPr>
    <p:cSldViewPr snapToGrid="0" snapToObjects="1">
      <p:cViewPr varScale="1">
        <p:scale>
          <a:sx n="66" d="100"/>
          <a:sy n="66" d="100"/>
        </p:scale>
        <p:origin x="-782" y="-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6" d="100"/>
          <a:sy n="86" d="100"/>
        </p:scale>
        <p:origin x="-3834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B51B1F-9AAF-1F47-9D5D-A554EBAF9EEF}" type="datetimeFigureOut">
              <a:rPr lang="sv-SE" smtClean="0"/>
              <a:t>2018-03-22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A45672-FC49-C24F-AFEC-3855B3616F2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6914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45672-FC49-C24F-AFEC-3855B3616F2D}" type="slidenum">
              <a:rPr lang="sv-SE" smtClean="0"/>
              <a:t>1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712199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45672-FC49-C24F-AFEC-3855B3616F2D}" type="slidenum">
              <a:rPr lang="sv-SE" smtClean="0"/>
              <a:t>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827313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Arial" charset="0"/>
              </a:rPr>
              <a:t>HQ in </a:t>
            </a:r>
            <a:r>
              <a:rPr lang="en-US" altLang="en-US" dirty="0" err="1" smtClean="0">
                <a:latin typeface="Arial" charset="0"/>
              </a:rPr>
              <a:t>Sthlm</a:t>
            </a:r>
            <a:r>
              <a:rPr lang="en-US" altLang="en-US" dirty="0" smtClean="0">
                <a:latin typeface="Arial" charset="0"/>
              </a:rPr>
              <a:t>, factory </a:t>
            </a:r>
            <a:r>
              <a:rPr lang="en-US" altLang="en-US" dirty="0" err="1" smtClean="0">
                <a:latin typeface="Arial" charset="0"/>
              </a:rPr>
              <a:t>Emmaboda</a:t>
            </a:r>
            <a:endParaRPr lang="en-US" altLang="en-US" dirty="0" smtClean="0">
              <a:latin typeface="Arial" charset="0"/>
            </a:endParaRPr>
          </a:p>
          <a:p>
            <a:r>
              <a:rPr lang="en-US" altLang="en-US" dirty="0" smtClean="0">
                <a:latin typeface="Arial" charset="0"/>
              </a:rPr>
              <a:t>AUS I Vietnam</a:t>
            </a:r>
          </a:p>
          <a:p>
            <a:r>
              <a:rPr lang="en-US" altLang="en-US" dirty="0" smtClean="0">
                <a:latin typeface="Arial" charset="0"/>
              </a:rPr>
              <a:t>SA I AUS</a:t>
            </a:r>
          </a:p>
          <a:p>
            <a:r>
              <a:rPr lang="en-US" altLang="en-US" dirty="0" smtClean="0">
                <a:latin typeface="Arial" charset="0"/>
              </a:rPr>
              <a:t>IPT </a:t>
            </a:r>
            <a:r>
              <a:rPr lang="en-US" altLang="en-US" dirty="0" err="1" smtClean="0">
                <a:latin typeface="Arial" charset="0"/>
              </a:rPr>
              <a:t>fd</a:t>
            </a:r>
            <a:r>
              <a:rPr lang="en-US" altLang="en-US" dirty="0" smtClean="0">
                <a:latin typeface="Arial" charset="0"/>
              </a:rPr>
              <a:t> GX </a:t>
            </a:r>
            <a:r>
              <a:rPr lang="en-US" altLang="en-US" dirty="0" err="1" smtClean="0">
                <a:latin typeface="Arial" charset="0"/>
              </a:rPr>
              <a:t>subdist</a:t>
            </a:r>
            <a:endParaRPr lang="en-US" altLang="en-US" dirty="0" smtClean="0">
              <a:latin typeface="Arial" charset="0"/>
            </a:endParaRPr>
          </a:p>
          <a:p>
            <a:r>
              <a:rPr lang="en-US" altLang="en-US" dirty="0" err="1" smtClean="0">
                <a:latin typeface="Arial" charset="0"/>
              </a:rPr>
              <a:t>Säljer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alltid</a:t>
            </a:r>
            <a:r>
              <a:rPr lang="en-US" altLang="en-US" dirty="0" smtClean="0">
                <a:latin typeface="Arial" charset="0"/>
              </a:rPr>
              <a:t> via </a:t>
            </a:r>
            <a:r>
              <a:rPr lang="en-US" altLang="en-US" dirty="0" err="1" smtClean="0">
                <a:latin typeface="Arial" charset="0"/>
              </a:rPr>
              <a:t>återföräljare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så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alla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resor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jagar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affärer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åt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dist</a:t>
            </a:r>
            <a:endParaRPr lang="en-US" altLang="en-US" dirty="0" smtClean="0">
              <a:latin typeface="Arial" charset="0"/>
            </a:endParaRPr>
          </a:p>
          <a:p>
            <a:r>
              <a:rPr lang="en-US" altLang="en-US" dirty="0" smtClean="0">
                <a:latin typeface="Arial" charset="0"/>
              </a:rPr>
              <a:t>Ca 15000 </a:t>
            </a:r>
            <a:r>
              <a:rPr lang="en-US" altLang="en-US" dirty="0" err="1" smtClean="0">
                <a:latin typeface="Arial" charset="0"/>
              </a:rPr>
              <a:t>pumpar</a:t>
            </a:r>
            <a:r>
              <a:rPr lang="en-US" altLang="en-US" dirty="0" smtClean="0">
                <a:latin typeface="Arial" charset="0"/>
              </a:rPr>
              <a:t> per </a:t>
            </a:r>
            <a:r>
              <a:rPr lang="en-US" altLang="en-US" dirty="0" err="1" smtClean="0">
                <a:latin typeface="Arial" charset="0"/>
              </a:rPr>
              <a:t>år</a:t>
            </a:r>
            <a:endParaRPr lang="en-US" altLang="en-US" dirty="0" smtClean="0">
              <a:latin typeface="Arial" charset="0"/>
            </a:endParaRPr>
          </a:p>
          <a:p>
            <a:r>
              <a:rPr lang="en-US" altLang="en-US" dirty="0" smtClean="0">
                <a:latin typeface="Arial" charset="0"/>
              </a:rPr>
              <a:t>350M 92 % export SE </a:t>
            </a:r>
            <a:r>
              <a:rPr lang="en-US" altLang="en-US" dirty="0" err="1" smtClean="0">
                <a:latin typeface="Arial" charset="0"/>
              </a:rPr>
              <a:t>störst</a:t>
            </a:r>
            <a:endParaRPr lang="en-US" altLang="en-US" dirty="0" smtClean="0">
              <a:latin typeface="Arial" charset="0"/>
            </a:endParaRPr>
          </a:p>
          <a:p>
            <a:r>
              <a:rPr lang="en-US" altLang="en-US" dirty="0" smtClean="0">
                <a:latin typeface="Arial" charset="0"/>
              </a:rPr>
              <a:t>1/3 </a:t>
            </a:r>
            <a:r>
              <a:rPr lang="en-US" altLang="en-US" dirty="0" err="1" smtClean="0">
                <a:latin typeface="Arial" charset="0"/>
              </a:rPr>
              <a:t>reservdelar</a:t>
            </a:r>
            <a:r>
              <a:rPr lang="en-US" altLang="en-US" dirty="0" smtClean="0">
                <a:latin typeface="Arial" charset="0"/>
              </a:rPr>
              <a:t> (</a:t>
            </a:r>
            <a:r>
              <a:rPr lang="en-US" altLang="en-US" dirty="0" err="1" smtClean="0">
                <a:latin typeface="Arial" charset="0"/>
              </a:rPr>
              <a:t>reparerbar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produkt</a:t>
            </a:r>
            <a:r>
              <a:rPr lang="en-US" altLang="en-US" dirty="0" smtClean="0">
                <a:latin typeface="Arial" charset="0"/>
              </a:rPr>
              <a:t>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45672-FC49-C24F-AFEC-3855B3616F2D}" type="slidenum">
              <a:rPr lang="sv-SE" smtClean="0"/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286732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Arial" charset="0"/>
              </a:rPr>
              <a:t>75 </a:t>
            </a:r>
            <a:r>
              <a:rPr lang="en-US" altLang="en-US" dirty="0" err="1" smtClean="0">
                <a:latin typeface="Arial" charset="0"/>
              </a:rPr>
              <a:t>år</a:t>
            </a:r>
            <a:r>
              <a:rPr lang="en-US" altLang="en-US" dirty="0" smtClean="0">
                <a:latin typeface="Arial" charset="0"/>
              </a:rPr>
              <a:t> (2015)</a:t>
            </a:r>
          </a:p>
          <a:p>
            <a:r>
              <a:rPr lang="en-US" altLang="en-US" dirty="0" smtClean="0">
                <a:latin typeface="Arial" charset="0"/>
              </a:rPr>
              <a:t>40-talet:</a:t>
            </a:r>
            <a:r>
              <a:rPr lang="en-US" altLang="en-US" baseline="0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Startade</a:t>
            </a:r>
            <a:r>
              <a:rPr lang="en-US" altLang="en-US" dirty="0" smtClean="0">
                <a:latin typeface="Arial" charset="0"/>
              </a:rPr>
              <a:t> med </a:t>
            </a:r>
            <a:r>
              <a:rPr lang="en-US" altLang="en-US" dirty="0" err="1" smtClean="0">
                <a:latin typeface="Arial" charset="0"/>
              </a:rPr>
              <a:t>försvarsutrustning</a:t>
            </a:r>
            <a:r>
              <a:rPr lang="en-US" altLang="en-US" dirty="0" smtClean="0">
                <a:latin typeface="Arial" charset="0"/>
              </a:rPr>
              <a:t> </a:t>
            </a:r>
          </a:p>
          <a:p>
            <a:r>
              <a:rPr lang="en-US" altLang="en-US" dirty="0" err="1" smtClean="0">
                <a:latin typeface="Arial" charset="0"/>
              </a:rPr>
              <a:t>Bilindustrin</a:t>
            </a:r>
            <a:r>
              <a:rPr lang="en-US" altLang="en-US" dirty="0" smtClean="0">
                <a:latin typeface="Arial" charset="0"/>
              </a:rPr>
              <a:t> sedan </a:t>
            </a:r>
            <a:r>
              <a:rPr lang="en-US" altLang="en-US" dirty="0" err="1" smtClean="0">
                <a:latin typeface="Arial" charset="0"/>
              </a:rPr>
              <a:t>skapades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namnet</a:t>
            </a:r>
            <a:r>
              <a:rPr lang="en-US" altLang="en-US" dirty="0" smtClean="0">
                <a:latin typeface="Arial" charset="0"/>
              </a:rPr>
              <a:t> Grindex </a:t>
            </a:r>
            <a:r>
              <a:rPr lang="en-US" altLang="en-US" dirty="0" err="1" smtClean="0">
                <a:latin typeface="Arial" charset="0"/>
              </a:rPr>
              <a:t>när</a:t>
            </a:r>
            <a:r>
              <a:rPr lang="en-US" altLang="en-US" dirty="0" smtClean="0">
                <a:latin typeface="Arial" charset="0"/>
              </a:rPr>
              <a:t> du </a:t>
            </a:r>
            <a:r>
              <a:rPr lang="en-US" altLang="en-US" dirty="0" err="1" smtClean="0">
                <a:latin typeface="Arial" charset="0"/>
              </a:rPr>
              <a:t>började</a:t>
            </a:r>
            <a:r>
              <a:rPr lang="en-US" altLang="en-US" dirty="0" smtClean="0">
                <a:latin typeface="Arial" charset="0"/>
              </a:rPr>
              <a:t> med </a:t>
            </a:r>
            <a:r>
              <a:rPr lang="en-US" altLang="en-US" dirty="0" err="1" smtClean="0">
                <a:latin typeface="Arial" charset="0"/>
              </a:rPr>
              <a:t>slipmaskiner</a:t>
            </a:r>
            <a:r>
              <a:rPr lang="en-US" altLang="en-US" dirty="0" smtClean="0">
                <a:latin typeface="Arial" charset="0"/>
              </a:rPr>
              <a:t> (Grind) Ex = export</a:t>
            </a:r>
          </a:p>
          <a:p>
            <a:r>
              <a:rPr lang="en-US" altLang="en-US" dirty="0" smtClean="0">
                <a:latin typeface="Arial" charset="0"/>
              </a:rPr>
              <a:t>60-talet </a:t>
            </a:r>
            <a:r>
              <a:rPr lang="en-US" altLang="en-US" dirty="0" err="1" smtClean="0">
                <a:latin typeface="Arial" charset="0"/>
              </a:rPr>
              <a:t>började</a:t>
            </a:r>
            <a:r>
              <a:rPr lang="en-US" altLang="en-US" dirty="0" smtClean="0">
                <a:latin typeface="Arial" charset="0"/>
              </a:rPr>
              <a:t> med </a:t>
            </a:r>
            <a:r>
              <a:rPr lang="en-US" altLang="en-US" dirty="0" err="1" smtClean="0">
                <a:latin typeface="Arial" charset="0"/>
              </a:rPr>
              <a:t>centrifugalpumpar</a:t>
            </a:r>
            <a:r>
              <a:rPr lang="en-US" altLang="en-US" dirty="0" smtClean="0">
                <a:latin typeface="Arial" charset="0"/>
              </a:rPr>
              <a:t> (patent </a:t>
            </a:r>
            <a:r>
              <a:rPr lang="en-US" altLang="en-US" dirty="0" err="1" smtClean="0">
                <a:latin typeface="Arial" charset="0"/>
              </a:rPr>
              <a:t>upphörde</a:t>
            </a:r>
            <a:r>
              <a:rPr lang="en-US" altLang="en-US" dirty="0" smtClean="0">
                <a:latin typeface="Arial" charset="0"/>
              </a:rPr>
              <a:t>??)</a:t>
            </a:r>
          </a:p>
          <a:p>
            <a:r>
              <a:rPr lang="en-US" altLang="en-US" dirty="0" err="1" smtClean="0">
                <a:latin typeface="Arial" charset="0"/>
              </a:rPr>
              <a:t>Många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pumptillverkare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startade</a:t>
            </a:r>
            <a:r>
              <a:rPr lang="en-US" altLang="en-US" dirty="0" smtClean="0">
                <a:latin typeface="Arial" charset="0"/>
              </a:rPr>
              <a:t> runt </a:t>
            </a:r>
            <a:r>
              <a:rPr lang="en-US" altLang="en-US" dirty="0" err="1" smtClean="0">
                <a:latin typeface="Arial" charset="0"/>
              </a:rPr>
              <a:t>denna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tid</a:t>
            </a:r>
            <a:r>
              <a:rPr lang="en-US" altLang="en-US" dirty="0" smtClean="0">
                <a:latin typeface="Arial" charset="0"/>
              </a:rPr>
              <a:t>. Grindex, </a:t>
            </a:r>
            <a:r>
              <a:rPr lang="en-US" altLang="en-US" dirty="0" err="1" smtClean="0">
                <a:latin typeface="Arial" charset="0"/>
              </a:rPr>
              <a:t>Flygt</a:t>
            </a:r>
            <a:r>
              <a:rPr lang="en-US" altLang="en-US" dirty="0" smtClean="0">
                <a:latin typeface="Arial" charset="0"/>
              </a:rPr>
              <a:t>, (</a:t>
            </a:r>
            <a:r>
              <a:rPr lang="en-US" altLang="en-US" dirty="0" err="1" smtClean="0">
                <a:latin typeface="Arial" charset="0"/>
              </a:rPr>
              <a:t>Weda</a:t>
            </a:r>
            <a:r>
              <a:rPr lang="en-US" altLang="en-US" dirty="0" smtClean="0">
                <a:latin typeface="Arial" charset="0"/>
              </a:rPr>
              <a:t>-Atlas C) (ABS / </a:t>
            </a:r>
            <a:r>
              <a:rPr lang="en-US" altLang="en-US" dirty="0" err="1" smtClean="0">
                <a:latin typeface="Arial" charset="0"/>
              </a:rPr>
              <a:t>Pumpex</a:t>
            </a:r>
            <a:r>
              <a:rPr lang="en-US" altLang="en-US" dirty="0" smtClean="0">
                <a:latin typeface="Arial" charset="0"/>
              </a:rPr>
              <a:t> – </a:t>
            </a:r>
            <a:r>
              <a:rPr lang="en-US" altLang="en-US" dirty="0" err="1" smtClean="0">
                <a:latin typeface="Arial" charset="0"/>
              </a:rPr>
              <a:t>Sulzer</a:t>
            </a:r>
            <a:r>
              <a:rPr lang="en-US" altLang="en-US" dirty="0" smtClean="0">
                <a:latin typeface="Arial" charset="0"/>
              </a:rPr>
              <a:t>)</a:t>
            </a:r>
          </a:p>
          <a:p>
            <a:r>
              <a:rPr lang="en-US" altLang="en-US" dirty="0" err="1" smtClean="0">
                <a:latin typeface="Arial" charset="0"/>
              </a:rPr>
              <a:t>Ägs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av</a:t>
            </a:r>
            <a:r>
              <a:rPr lang="en-US" altLang="en-US" dirty="0" smtClean="0">
                <a:latin typeface="Arial" charset="0"/>
              </a:rPr>
              <a:t> Xylem sedan 68</a:t>
            </a:r>
          </a:p>
          <a:p>
            <a:r>
              <a:rPr lang="en-US" altLang="en-US" dirty="0" smtClean="0">
                <a:latin typeface="Arial" charset="0"/>
              </a:rPr>
              <a:t>-1990 New Line - </a:t>
            </a:r>
            <a:r>
              <a:rPr lang="en-US" altLang="en-US" dirty="0" err="1" smtClean="0">
                <a:latin typeface="Arial" charset="0"/>
              </a:rPr>
              <a:t>Hände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inte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så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mycket</a:t>
            </a:r>
            <a:r>
              <a:rPr lang="en-US" altLang="en-US" dirty="0" smtClean="0">
                <a:latin typeface="Arial" charset="0"/>
              </a:rPr>
              <a:t> med </a:t>
            </a:r>
            <a:r>
              <a:rPr lang="en-US" altLang="en-US" dirty="0" err="1" smtClean="0">
                <a:latin typeface="Arial" charset="0"/>
              </a:rPr>
              <a:t>produktutvekling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förrän</a:t>
            </a:r>
            <a:r>
              <a:rPr lang="en-US" altLang="en-US" dirty="0" smtClean="0">
                <a:latin typeface="Arial" charset="0"/>
              </a:rPr>
              <a:t> -90 (New Line)</a:t>
            </a:r>
            <a:r>
              <a:rPr lang="en-US" altLang="en-US" dirty="0" err="1" smtClean="0">
                <a:latin typeface="Arial" charset="0"/>
              </a:rPr>
              <a:t>då</a:t>
            </a:r>
            <a:r>
              <a:rPr lang="en-US" altLang="en-US" dirty="0" smtClean="0">
                <a:latin typeface="Arial" charset="0"/>
              </a:rPr>
              <a:t> den </a:t>
            </a:r>
            <a:r>
              <a:rPr lang="en-US" altLang="en-US" dirty="0" err="1" smtClean="0">
                <a:latin typeface="Arial" charset="0"/>
              </a:rPr>
              <a:t>produktionsanpassades</a:t>
            </a:r>
            <a:r>
              <a:rPr lang="en-US" altLang="en-US" dirty="0" smtClean="0">
                <a:latin typeface="Arial" charset="0"/>
              </a:rPr>
              <a:t> (</a:t>
            </a:r>
            <a:r>
              <a:rPr lang="en-US" altLang="en-US" dirty="0" err="1" smtClean="0">
                <a:latin typeface="Arial" charset="0"/>
              </a:rPr>
              <a:t>Tätningar</a:t>
            </a:r>
            <a:r>
              <a:rPr lang="en-US" altLang="en-US" dirty="0" smtClean="0">
                <a:latin typeface="Arial" charset="0"/>
              </a:rPr>
              <a:t> o </a:t>
            </a:r>
            <a:r>
              <a:rPr lang="en-US" altLang="en-US" dirty="0" err="1" smtClean="0">
                <a:latin typeface="Arial" charset="0"/>
              </a:rPr>
              <a:t>koncept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förändras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inte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så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mycket</a:t>
            </a:r>
            <a:r>
              <a:rPr lang="en-US" altLang="en-US" dirty="0" smtClean="0">
                <a:latin typeface="Arial" charset="0"/>
              </a:rPr>
              <a:t>)</a:t>
            </a:r>
          </a:p>
          <a:p>
            <a:r>
              <a:rPr lang="en-US" altLang="en-US" dirty="0" smtClean="0">
                <a:latin typeface="Arial" charset="0"/>
              </a:rPr>
              <a:t>-2000 Pro Line – Facelift, </a:t>
            </a:r>
            <a:r>
              <a:rPr lang="en-US" altLang="en-US" dirty="0" err="1" smtClean="0">
                <a:latin typeface="Arial" charset="0"/>
              </a:rPr>
              <a:t>designändringar</a:t>
            </a:r>
            <a:r>
              <a:rPr lang="en-US" altLang="en-US" dirty="0" smtClean="0">
                <a:latin typeface="Arial" charset="0"/>
              </a:rPr>
              <a:t>, </a:t>
            </a:r>
            <a:r>
              <a:rPr lang="en-US" altLang="en-US" dirty="0" err="1" smtClean="0">
                <a:latin typeface="Arial" charset="0"/>
              </a:rPr>
              <a:t>plocka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bort</a:t>
            </a:r>
            <a:r>
              <a:rPr lang="en-US" altLang="en-US" dirty="0" smtClean="0">
                <a:latin typeface="Arial" charset="0"/>
              </a:rPr>
              <a:t> lite </a:t>
            </a:r>
            <a:r>
              <a:rPr lang="en-US" altLang="en-US" dirty="0" err="1" smtClean="0">
                <a:latin typeface="Arial" charset="0"/>
              </a:rPr>
              <a:t>delar</a:t>
            </a:r>
            <a:endParaRPr lang="en-US" altLang="en-US" dirty="0" smtClean="0">
              <a:latin typeface="Arial" charset="0"/>
            </a:endParaRPr>
          </a:p>
          <a:p>
            <a:r>
              <a:rPr lang="en-US" altLang="en-US" dirty="0" smtClean="0">
                <a:latin typeface="Arial" charset="0"/>
              </a:rPr>
              <a:t>-2008	Tetra Line </a:t>
            </a:r>
          </a:p>
          <a:p>
            <a:r>
              <a:rPr lang="en-US" altLang="en-US" dirty="0" smtClean="0">
                <a:latin typeface="Arial" charset="0"/>
              </a:rPr>
              <a:t>	</a:t>
            </a:r>
            <a:r>
              <a:rPr lang="en-US" altLang="en-US" dirty="0" err="1" smtClean="0">
                <a:latin typeface="Arial" charset="0"/>
              </a:rPr>
              <a:t>Produktionen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flyttas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från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egen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fabrik</a:t>
            </a:r>
            <a:r>
              <a:rPr lang="en-US" altLang="en-US" dirty="0" smtClean="0">
                <a:latin typeface="Arial" charset="0"/>
              </a:rPr>
              <a:t> I </a:t>
            </a:r>
            <a:r>
              <a:rPr lang="en-US" altLang="en-US" dirty="0" err="1" smtClean="0">
                <a:latin typeface="Arial" charset="0"/>
              </a:rPr>
              <a:t>Haninge</a:t>
            </a:r>
            <a:r>
              <a:rPr lang="en-US" altLang="en-US" dirty="0" smtClean="0">
                <a:latin typeface="Arial" charset="0"/>
              </a:rPr>
              <a:t> till </a:t>
            </a:r>
            <a:r>
              <a:rPr lang="en-US" altLang="en-US" dirty="0" err="1" smtClean="0">
                <a:latin typeface="Arial" charset="0"/>
              </a:rPr>
              <a:t>Emmaboda</a:t>
            </a:r>
            <a:r>
              <a:rPr lang="en-US" altLang="en-US" dirty="0" smtClean="0">
                <a:latin typeface="Arial" charset="0"/>
              </a:rPr>
              <a:t>. </a:t>
            </a:r>
            <a:r>
              <a:rPr lang="en-US" altLang="en-US" dirty="0" err="1" smtClean="0">
                <a:latin typeface="Arial" charset="0"/>
              </a:rPr>
              <a:t>Utan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flytt</a:t>
            </a:r>
            <a:r>
              <a:rPr lang="en-US" altLang="en-US" dirty="0" smtClean="0">
                <a:latin typeface="Arial" charset="0"/>
              </a:rPr>
              <a:t> hade </a:t>
            </a:r>
            <a:r>
              <a:rPr lang="en-US" altLang="en-US" dirty="0" err="1" smtClean="0">
                <a:latin typeface="Arial" charset="0"/>
              </a:rPr>
              <a:t>förmodligen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prisbilden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gått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upp</a:t>
            </a:r>
            <a:r>
              <a:rPr lang="en-US" altLang="en-US" dirty="0" smtClean="0">
                <a:latin typeface="Arial" charset="0"/>
              </a:rPr>
              <a:t>. </a:t>
            </a:r>
          </a:p>
          <a:p>
            <a:r>
              <a:rPr lang="en-US" altLang="en-US" dirty="0" smtClean="0">
                <a:latin typeface="Arial" charset="0"/>
              </a:rPr>
              <a:t>	Problem med </a:t>
            </a:r>
            <a:r>
              <a:rPr lang="en-US" altLang="en-US" dirty="0" err="1" smtClean="0">
                <a:latin typeface="Arial" charset="0"/>
              </a:rPr>
              <a:t>plasttätningar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som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inte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leder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värme</a:t>
            </a:r>
            <a:r>
              <a:rPr lang="en-US" altLang="en-US" dirty="0" smtClean="0">
                <a:latin typeface="Arial" charset="0"/>
              </a:rPr>
              <a:t>.</a:t>
            </a:r>
          </a:p>
          <a:p>
            <a:r>
              <a:rPr lang="en-US" altLang="en-US" dirty="0" smtClean="0">
                <a:latin typeface="Arial" charset="0"/>
              </a:rPr>
              <a:t>	H-</a:t>
            </a:r>
            <a:r>
              <a:rPr lang="en-US" altLang="en-US" dirty="0" err="1" smtClean="0">
                <a:latin typeface="Arial" charset="0"/>
              </a:rPr>
              <a:t>statorer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från</a:t>
            </a:r>
            <a:r>
              <a:rPr lang="en-US" altLang="en-US" dirty="0" smtClean="0">
                <a:latin typeface="Arial" charset="0"/>
              </a:rPr>
              <a:t> 130C-170C, </a:t>
            </a:r>
          </a:p>
          <a:p>
            <a:r>
              <a:rPr lang="en-US" altLang="en-US" dirty="0" smtClean="0">
                <a:latin typeface="Arial" charset="0"/>
              </a:rPr>
              <a:t>	Closed impellers. Improved performance curves</a:t>
            </a:r>
          </a:p>
          <a:p>
            <a:endParaRPr lang="en-US" altLang="en-US" dirty="0" smtClean="0">
              <a:latin typeface="Arial" charset="0"/>
            </a:endParaRPr>
          </a:p>
          <a:p>
            <a:r>
              <a:rPr lang="en-US" altLang="en-US" dirty="0" smtClean="0">
                <a:latin typeface="Arial" charset="0"/>
              </a:rPr>
              <a:t>-2013  Mk2/</a:t>
            </a:r>
            <a:r>
              <a:rPr lang="en-US" altLang="en-US" dirty="0" err="1" smtClean="0">
                <a:latin typeface="Arial" charset="0"/>
              </a:rPr>
              <a:t>Octa</a:t>
            </a:r>
            <a:r>
              <a:rPr lang="en-US" altLang="en-US" dirty="0" smtClean="0">
                <a:latin typeface="Arial" charset="0"/>
              </a:rPr>
              <a:t> Line (</a:t>
            </a:r>
            <a:r>
              <a:rPr lang="en-US" altLang="en-US" dirty="0" err="1" smtClean="0">
                <a:latin typeface="Arial" charset="0"/>
              </a:rPr>
              <a:t>Minex,Minette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gjordes</a:t>
            </a:r>
            <a:r>
              <a:rPr lang="en-US" altLang="en-US" dirty="0" smtClean="0">
                <a:latin typeface="Arial" charset="0"/>
              </a:rPr>
              <a:t> om </a:t>
            </a:r>
            <a:r>
              <a:rPr lang="en-US" altLang="en-US" dirty="0" err="1" smtClean="0">
                <a:latin typeface="Arial" charset="0"/>
              </a:rPr>
              <a:t>helt</a:t>
            </a:r>
            <a:r>
              <a:rPr lang="en-US" altLang="en-US" dirty="0" smtClean="0">
                <a:latin typeface="Arial" charset="0"/>
              </a:rPr>
              <a:t>) </a:t>
            </a:r>
            <a:r>
              <a:rPr lang="en-US" altLang="en-US" dirty="0" err="1" smtClean="0">
                <a:latin typeface="Arial" charset="0"/>
              </a:rPr>
              <a:t>Matadoren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gjordes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inte</a:t>
            </a:r>
            <a:r>
              <a:rPr lang="en-US" altLang="en-US" dirty="0" smtClean="0">
                <a:latin typeface="Arial" charset="0"/>
              </a:rPr>
              <a:t> om </a:t>
            </a:r>
            <a:r>
              <a:rPr lang="en-US" altLang="en-US" dirty="0" err="1" smtClean="0">
                <a:latin typeface="Arial" charset="0"/>
              </a:rPr>
              <a:t>lika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mycket</a:t>
            </a:r>
            <a:r>
              <a:rPr lang="en-US" altLang="en-US" dirty="0" smtClean="0">
                <a:latin typeface="Arial" charset="0"/>
              </a:rPr>
              <a:t> men </a:t>
            </a:r>
            <a:r>
              <a:rPr lang="en-US" altLang="en-US" dirty="0" err="1" smtClean="0">
                <a:latin typeface="Arial" charset="0"/>
              </a:rPr>
              <a:t>fick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alu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staturhus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istället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för</a:t>
            </a: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err="1" smtClean="0">
                <a:latin typeface="Arial" charset="0"/>
              </a:rPr>
              <a:t>gjutjärn</a:t>
            </a:r>
            <a:endParaRPr lang="en-US" altLang="en-US" dirty="0" smtClean="0">
              <a:latin typeface="Arial" charset="0"/>
            </a:endParaRPr>
          </a:p>
          <a:p>
            <a:endParaRPr lang="en-US" altLang="en-US" dirty="0" smtClean="0">
              <a:latin typeface="Arial" charset="0"/>
            </a:endParaRPr>
          </a:p>
          <a:p>
            <a:r>
              <a:rPr lang="en-US" altLang="en-US" dirty="0" smtClean="0">
                <a:latin typeface="Arial" charset="0"/>
              </a:rPr>
              <a:t>-2015</a:t>
            </a:r>
          </a:p>
          <a:p>
            <a:r>
              <a:rPr lang="en-US" altLang="en-US" dirty="0" smtClean="0">
                <a:latin typeface="Arial" charset="0"/>
              </a:rPr>
              <a:t> *</a:t>
            </a:r>
            <a:r>
              <a:rPr lang="en-US" altLang="en-US" baseline="0" dirty="0" smtClean="0">
                <a:latin typeface="Arial" charset="0"/>
              </a:rPr>
              <a:t> Grindex </a:t>
            </a:r>
            <a:r>
              <a:rPr lang="en-US" altLang="en-US" baseline="0" dirty="0" err="1" smtClean="0">
                <a:latin typeface="Arial" charset="0"/>
              </a:rPr>
              <a:t>fyller</a:t>
            </a:r>
            <a:r>
              <a:rPr lang="en-US" altLang="en-US" baseline="0" dirty="0" smtClean="0">
                <a:latin typeface="Arial" charset="0"/>
              </a:rPr>
              <a:t> 75 </a:t>
            </a:r>
            <a:r>
              <a:rPr lang="en-US" altLang="en-US" baseline="0" dirty="0" err="1" smtClean="0">
                <a:latin typeface="Arial" charset="0"/>
              </a:rPr>
              <a:t>år</a:t>
            </a:r>
            <a:endParaRPr lang="en-US" altLang="en-US" baseline="0" dirty="0" smtClean="0">
              <a:latin typeface="Arial" charset="0"/>
            </a:endParaRPr>
          </a:p>
          <a:p>
            <a:r>
              <a:rPr lang="en-US" altLang="en-US" dirty="0" smtClean="0">
                <a:latin typeface="Arial" charset="0"/>
              </a:rPr>
              <a:t> * </a:t>
            </a:r>
            <a:r>
              <a:rPr lang="en-US" altLang="en-US" dirty="0" err="1" smtClean="0">
                <a:latin typeface="Arial" charset="0"/>
              </a:rPr>
              <a:t>Milli-pumpen</a:t>
            </a:r>
            <a:r>
              <a:rPr lang="en-US" altLang="en-US" baseline="0" dirty="0" smtClean="0">
                <a:latin typeface="Arial" charset="0"/>
              </a:rPr>
              <a:t> </a:t>
            </a:r>
            <a:r>
              <a:rPr lang="en-US" altLang="en-US" baseline="0" dirty="0" err="1" smtClean="0">
                <a:latin typeface="Arial" charset="0"/>
              </a:rPr>
              <a:t>lanseras</a:t>
            </a:r>
            <a:endParaRPr lang="en-US" altLang="en-US" baseline="0" dirty="0" smtClean="0">
              <a:latin typeface="Arial" charset="0"/>
            </a:endParaRPr>
          </a:p>
          <a:p>
            <a:r>
              <a:rPr lang="en-US" altLang="en-US" baseline="0" dirty="0" smtClean="0">
                <a:latin typeface="Arial" charset="0"/>
              </a:rPr>
              <a:t> </a:t>
            </a:r>
          </a:p>
          <a:p>
            <a:pPr marL="171450" indent="-171450">
              <a:buFontTx/>
              <a:buChar char="-"/>
            </a:pPr>
            <a:r>
              <a:rPr lang="en-US" altLang="en-US" baseline="0" dirty="0" smtClean="0">
                <a:latin typeface="Arial" charset="0"/>
              </a:rPr>
              <a:t>2016</a:t>
            </a:r>
          </a:p>
          <a:p>
            <a:pPr marL="0" indent="0">
              <a:buFontTx/>
              <a:buNone/>
            </a:pPr>
            <a:r>
              <a:rPr lang="en-US" altLang="en-US" baseline="0" dirty="0" smtClean="0">
                <a:latin typeface="Arial" charset="0"/>
              </a:rPr>
              <a:t> * Maxi </a:t>
            </a:r>
            <a:r>
              <a:rPr lang="en-US" altLang="en-US" baseline="0" dirty="0" err="1" smtClean="0">
                <a:latin typeface="Arial" charset="0"/>
              </a:rPr>
              <a:t>Octaline</a:t>
            </a:r>
            <a:r>
              <a:rPr lang="en-US" altLang="en-US" baseline="0" dirty="0" smtClean="0">
                <a:latin typeface="Arial" charset="0"/>
              </a:rPr>
              <a:t> , 2 </a:t>
            </a:r>
            <a:r>
              <a:rPr lang="en-US" altLang="en-US" baseline="0" dirty="0" err="1" smtClean="0">
                <a:latin typeface="Arial" charset="0"/>
              </a:rPr>
              <a:t>nya</a:t>
            </a:r>
            <a:r>
              <a:rPr lang="en-US" altLang="en-US" baseline="0" dirty="0" smtClean="0">
                <a:latin typeface="Arial" charset="0"/>
              </a:rPr>
              <a:t> </a:t>
            </a:r>
            <a:r>
              <a:rPr lang="en-US" altLang="en-US" baseline="0" dirty="0" err="1" smtClean="0">
                <a:latin typeface="Arial" charset="0"/>
              </a:rPr>
              <a:t>kurvor</a:t>
            </a:r>
            <a:r>
              <a:rPr lang="en-US" altLang="en-US" baseline="0" dirty="0" smtClean="0">
                <a:latin typeface="Arial" charset="0"/>
              </a:rPr>
              <a:t>: Maxi SH &amp; Maxi Lite</a:t>
            </a:r>
          </a:p>
          <a:p>
            <a:pPr marL="0" indent="0">
              <a:buFontTx/>
              <a:buNone/>
            </a:pPr>
            <a:r>
              <a:rPr lang="en-US" altLang="en-US" baseline="0" dirty="0" smtClean="0">
                <a:latin typeface="Arial" charset="0"/>
              </a:rPr>
              <a:t> * Mega </a:t>
            </a:r>
            <a:r>
              <a:rPr lang="en-US" altLang="en-US" baseline="0" dirty="0" err="1" smtClean="0">
                <a:latin typeface="Arial" charset="0"/>
              </a:rPr>
              <a:t>Inox</a:t>
            </a:r>
            <a:endParaRPr lang="en-US" altLang="en-US" baseline="0" dirty="0" smtClean="0">
              <a:latin typeface="Arial" charset="0"/>
            </a:endParaRPr>
          </a:p>
          <a:p>
            <a:pPr marL="0" indent="0">
              <a:buFontTx/>
              <a:buNone/>
            </a:pPr>
            <a:endParaRPr lang="en-US" altLang="en-US" baseline="0" dirty="0" smtClean="0">
              <a:latin typeface="Arial" charset="0"/>
            </a:endParaRPr>
          </a:p>
          <a:p>
            <a:pPr marL="171450" indent="-171450">
              <a:buFontTx/>
              <a:buChar char="-"/>
            </a:pPr>
            <a:r>
              <a:rPr lang="en-US" altLang="en-US" baseline="0" dirty="0" smtClean="0">
                <a:latin typeface="Arial" charset="0"/>
              </a:rPr>
              <a:t>2018</a:t>
            </a:r>
          </a:p>
          <a:p>
            <a:pPr marL="0" indent="0">
              <a:buFontTx/>
              <a:buNone/>
            </a:pPr>
            <a:r>
              <a:rPr lang="en-US" altLang="en-US" baseline="0" dirty="0" smtClean="0">
                <a:latin typeface="Arial" charset="0"/>
              </a:rPr>
              <a:t> * Maxi Cast Iron (standard/EX/MA)</a:t>
            </a:r>
          </a:p>
          <a:p>
            <a:pPr marL="0" indent="0">
              <a:buFontTx/>
              <a:buNone/>
            </a:pPr>
            <a:r>
              <a:rPr lang="en-US" altLang="en-US" baseline="0" dirty="0" smtClean="0">
                <a:latin typeface="Arial" charset="0"/>
              </a:rPr>
              <a:t> * Maxi </a:t>
            </a:r>
            <a:r>
              <a:rPr lang="en-US" altLang="en-US" baseline="0" dirty="0" err="1" smtClean="0">
                <a:latin typeface="Arial" charset="0"/>
              </a:rPr>
              <a:t>Inox</a:t>
            </a:r>
            <a:endParaRPr lang="en-US" altLang="en-US" baseline="0" dirty="0" smtClean="0">
              <a:latin typeface="Arial" charset="0"/>
            </a:endParaRPr>
          </a:p>
          <a:p>
            <a:pPr marL="0" indent="0">
              <a:buFontTx/>
              <a:buNone/>
            </a:pPr>
            <a:endParaRPr lang="en-US" altLang="en-US" baseline="0" dirty="0" smtClean="0">
              <a:latin typeface="Arial" charset="0"/>
            </a:endParaRPr>
          </a:p>
          <a:p>
            <a:pPr marL="171450" indent="-171450">
              <a:buFontTx/>
              <a:buChar char="-"/>
            </a:pPr>
            <a:r>
              <a:rPr lang="en-US" altLang="en-US" baseline="0" dirty="0" smtClean="0">
                <a:latin typeface="Arial" charset="0"/>
              </a:rPr>
              <a:t>2019</a:t>
            </a:r>
          </a:p>
          <a:p>
            <a:pPr marL="0" indent="0">
              <a:buFontTx/>
              <a:buNone/>
            </a:pPr>
            <a:r>
              <a:rPr lang="en-US" altLang="en-US" baseline="0" dirty="0" smtClean="0">
                <a:latin typeface="Arial" charset="0"/>
              </a:rPr>
              <a:t>* Mega SH</a:t>
            </a:r>
            <a:endParaRPr lang="en-US" altLang="en-US" dirty="0" smtClean="0">
              <a:latin typeface="Arial" charset="0"/>
            </a:endParaRPr>
          </a:p>
          <a:p>
            <a:endParaRPr lang="en-US" altLang="en-US" dirty="0" smtClean="0">
              <a:latin typeface="Arial" charset="0"/>
            </a:endParaRPr>
          </a:p>
          <a:p>
            <a:r>
              <a:rPr lang="en-US" altLang="en-US" dirty="0" smtClean="0">
                <a:latin typeface="Arial" charset="0"/>
              </a:rPr>
              <a:t>Ca 15000 </a:t>
            </a:r>
            <a:r>
              <a:rPr lang="en-US" altLang="en-US" dirty="0" err="1" smtClean="0">
                <a:latin typeface="Arial" charset="0"/>
              </a:rPr>
              <a:t>pumpar</a:t>
            </a:r>
            <a:r>
              <a:rPr lang="en-US" altLang="en-US" dirty="0" smtClean="0">
                <a:latin typeface="Arial" charset="0"/>
              </a:rPr>
              <a:t> per </a:t>
            </a:r>
            <a:r>
              <a:rPr lang="en-US" altLang="en-US" dirty="0" err="1" smtClean="0">
                <a:latin typeface="Arial" charset="0"/>
              </a:rPr>
              <a:t>år</a:t>
            </a:r>
            <a:endParaRPr lang="en-US" altLang="en-US" dirty="0" smtClean="0">
              <a:latin typeface="Arial" charset="0"/>
            </a:endParaRPr>
          </a:p>
          <a:p>
            <a:endParaRPr lang="en-US" altLang="en-US" dirty="0" smtClean="0">
              <a:latin typeface="Arial" charset="0"/>
            </a:endParaRPr>
          </a:p>
          <a:p>
            <a:endParaRPr lang="en-US" altLang="en-US" dirty="0" smtClean="0">
              <a:latin typeface="Arial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45672-FC49-C24F-AFEC-3855B3616F2D}" type="slidenum">
              <a:rPr lang="sv-SE" smtClean="0"/>
              <a:t>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4412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bild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8" name="Bildobjekt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525" y="-19050"/>
            <a:ext cx="5791200" cy="1120775"/>
          </a:xfrm>
          <a:prstGeom prst="rect">
            <a:avLst/>
          </a:prstGeom>
        </p:spPr>
      </p:pic>
      <p:pic>
        <p:nvPicPr>
          <p:cNvPr id="9" name="Bildobjekt 8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983" y="217476"/>
            <a:ext cx="1933268" cy="677668"/>
          </a:xfrm>
          <a:prstGeom prst="rect">
            <a:avLst/>
          </a:prstGeom>
        </p:spPr>
      </p:pic>
      <p:pic>
        <p:nvPicPr>
          <p:cNvPr id="10" name="Bildobjekt 9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62306">
            <a:off x="8136214" y="3892734"/>
            <a:ext cx="3434196" cy="3996955"/>
          </a:xfrm>
          <a:prstGeom prst="rect">
            <a:avLst/>
          </a:prstGeom>
        </p:spPr>
      </p:pic>
      <p:sp>
        <p:nvSpPr>
          <p:cNvPr id="11" name="Rubrik 1"/>
          <p:cNvSpPr>
            <a:spLocks noGrp="1"/>
          </p:cNvSpPr>
          <p:nvPr>
            <p:ph type="ctrTitle"/>
          </p:nvPr>
        </p:nvSpPr>
        <p:spPr>
          <a:xfrm>
            <a:off x="793821" y="2570747"/>
            <a:ext cx="10550768" cy="806869"/>
          </a:xfrm>
        </p:spPr>
        <p:txBody>
          <a:bodyPr anchor="t">
            <a:noAutofit/>
          </a:bodyPr>
          <a:lstStyle>
            <a:lvl1pPr algn="ctr">
              <a:defRPr sz="4800" b="1" i="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fami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10522365" cy="843473"/>
          </a:xfrm>
        </p:spPr>
        <p:txBody>
          <a:bodyPr/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10" name="Platshållare för bild 9"/>
          <p:cNvSpPr>
            <a:spLocks noGrp="1"/>
          </p:cNvSpPr>
          <p:nvPr>
            <p:ph type="pic" sz="quarter" idx="13"/>
          </p:nvPr>
        </p:nvSpPr>
        <p:spPr>
          <a:xfrm>
            <a:off x="1366577" y="1304331"/>
            <a:ext cx="9204290" cy="4699345"/>
          </a:xfrm>
        </p:spPr>
        <p:txBody>
          <a:bodyPr/>
          <a:lstStyle/>
          <a:p>
            <a:endParaRPr lang="sv-SE"/>
          </a:p>
        </p:txBody>
      </p:sp>
      <p:sp>
        <p:nvSpPr>
          <p:cNvPr id="9" name="Rektangel 8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11" name="Bildobjekt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  <p:sp>
        <p:nvSpPr>
          <p:cNvPr id="12" name="textruta 11"/>
          <p:cNvSpPr txBox="1"/>
          <p:nvPr userDrawn="1"/>
        </p:nvSpPr>
        <p:spPr>
          <a:xfrm>
            <a:off x="150724" y="6366072"/>
            <a:ext cx="239150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fld id="{8BF4837C-A53B-4B40-8F0C-E944BBB1E0CB}" type="datetime1">
              <a:rPr lang="sv-SE" sz="1400" b="1" smtClean="0">
                <a:solidFill>
                  <a:schemeClr val="bg1"/>
                </a:solidFill>
              </a:rPr>
              <a:t>2018-03-22</a:t>
            </a:fld>
            <a:endParaRPr lang="sv-SE" sz="1400" b="1" dirty="0">
              <a:solidFill>
                <a:schemeClr val="bg1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ktangel 13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60001" y="360000"/>
            <a:ext cx="5005820" cy="843473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60000" y="1394764"/>
            <a:ext cx="5005821" cy="4351338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600"/>
              </a:spcBef>
              <a:buClr>
                <a:schemeClr val="accent1"/>
              </a:buClr>
              <a:buFont typeface="Arial" charset="0"/>
              <a:buNone/>
              <a:defRPr/>
            </a:lvl1pPr>
            <a:lvl2pPr marL="457200" indent="0">
              <a:buClr>
                <a:schemeClr val="accent1"/>
              </a:buClr>
              <a:buFont typeface="Wingdings" charset="2"/>
              <a:buNone/>
              <a:defRPr/>
            </a:lvl2pPr>
            <a:lvl3pPr marL="914400" indent="0">
              <a:buClr>
                <a:schemeClr val="accent1"/>
              </a:buClr>
              <a:buFont typeface="Wingdings" charset="2"/>
              <a:buNone/>
              <a:defRPr/>
            </a:lvl3pPr>
            <a:lvl4pPr marL="1371600" indent="0">
              <a:buClr>
                <a:schemeClr val="accent1"/>
              </a:buClr>
              <a:buFont typeface="Wingdings" charset="2"/>
              <a:buNone/>
              <a:defRPr/>
            </a:lvl4pPr>
            <a:lvl5pPr marL="1828800" indent="0">
              <a:buClr>
                <a:schemeClr val="accent1"/>
              </a:buClr>
              <a:buFont typeface="Wingdings" charset="2"/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</p:txBody>
      </p:sp>
      <p:sp>
        <p:nvSpPr>
          <p:cNvPr id="10" name="Platshållare för bild 9"/>
          <p:cNvSpPr>
            <a:spLocks noGrp="1"/>
          </p:cNvSpPr>
          <p:nvPr>
            <p:ph type="pic" sz="quarter" idx="13"/>
          </p:nvPr>
        </p:nvSpPr>
        <p:spPr>
          <a:xfrm>
            <a:off x="6027933" y="1"/>
            <a:ext cx="6164067" cy="6202016"/>
          </a:xfrm>
        </p:spPr>
        <p:txBody>
          <a:bodyPr/>
          <a:lstStyle/>
          <a:p>
            <a:endParaRPr lang="sv-SE"/>
          </a:p>
        </p:txBody>
      </p:sp>
      <p:pic>
        <p:nvPicPr>
          <p:cNvPr id="15" name="Bildobjekt 1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  <p:sp>
        <p:nvSpPr>
          <p:cNvPr id="16" name="textruta 15"/>
          <p:cNvSpPr txBox="1"/>
          <p:nvPr userDrawn="1"/>
        </p:nvSpPr>
        <p:spPr>
          <a:xfrm>
            <a:off x="150724" y="6366072"/>
            <a:ext cx="239150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fld id="{8BF4837C-A53B-4B40-8F0C-E944BBB1E0CB}" type="datetime1">
              <a:rPr lang="sv-SE" sz="1400" b="1" smtClean="0">
                <a:solidFill>
                  <a:schemeClr val="bg1"/>
                </a:solidFill>
              </a:rPr>
              <a:t>2018-03-22</a:t>
            </a:fld>
            <a:endParaRPr lang="sv-SE" sz="1400" b="1" dirty="0">
              <a:solidFill>
                <a:schemeClr val="bg1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7" name="Rektangel 6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8" name="Bildobjekt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  <p:sp>
        <p:nvSpPr>
          <p:cNvPr id="9" name="textruta 8"/>
          <p:cNvSpPr txBox="1"/>
          <p:nvPr userDrawn="1"/>
        </p:nvSpPr>
        <p:spPr>
          <a:xfrm>
            <a:off x="150724" y="6366072"/>
            <a:ext cx="239150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fld id="{8BF4837C-A53B-4B40-8F0C-E944BBB1E0CB}" type="datetime1">
              <a:rPr lang="sv-SE" sz="1400" b="1" smtClean="0">
                <a:solidFill>
                  <a:schemeClr val="bg1"/>
                </a:solidFill>
              </a:rPr>
              <a:t>2018-03-22</a:t>
            </a:fld>
            <a:endParaRPr lang="sv-SE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890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8" name="Rektangel 7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9" name="Bildobjekt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  <p:sp>
        <p:nvSpPr>
          <p:cNvPr id="10" name="textruta 9"/>
          <p:cNvSpPr txBox="1"/>
          <p:nvPr userDrawn="1"/>
        </p:nvSpPr>
        <p:spPr>
          <a:xfrm>
            <a:off x="150724" y="6366072"/>
            <a:ext cx="239150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fld id="{8BF4837C-A53B-4B40-8F0C-E944BBB1E0CB}" type="datetime1">
              <a:rPr lang="sv-SE" sz="1400" b="1" smtClean="0">
                <a:solidFill>
                  <a:schemeClr val="bg1"/>
                </a:solidFill>
              </a:rPr>
              <a:t>2018-03-22</a:t>
            </a:fld>
            <a:endParaRPr lang="sv-SE" sz="1400" b="1" dirty="0">
              <a:solidFill>
                <a:schemeClr val="bg1"/>
              </a:solidFill>
            </a:endParaRPr>
          </a:p>
        </p:txBody>
      </p:sp>
      <p:sp>
        <p:nvSpPr>
          <p:cNvPr id="11" name="Platshållare för innehåll 2"/>
          <p:cNvSpPr>
            <a:spLocks noGrp="1"/>
          </p:cNvSpPr>
          <p:nvPr>
            <p:ph idx="1"/>
          </p:nvPr>
        </p:nvSpPr>
        <p:spPr>
          <a:xfrm>
            <a:off x="360000" y="1394764"/>
            <a:ext cx="5667933" cy="4351338"/>
          </a:xfrm>
        </p:spPr>
        <p:txBody>
          <a:bodyPr/>
          <a:lstStyle>
            <a:lvl1pPr marL="360000" indent="-360000">
              <a:spcBef>
                <a:spcPts val="1600"/>
              </a:spcBef>
              <a:buClr>
                <a:schemeClr val="accent1"/>
              </a:buClr>
              <a:buFontTx/>
              <a:buBlip>
                <a:blip r:embed="rId3"/>
              </a:buBlip>
              <a:defRPr/>
            </a:lvl1pPr>
            <a:lvl2pPr marL="685800" indent="-228600">
              <a:buClr>
                <a:schemeClr val="accent1"/>
              </a:buClr>
              <a:buFont typeface="Wingdings" charset="2"/>
              <a:buChar char="§"/>
              <a:defRPr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  <a:lvl4pPr marL="1600200" indent="-228600">
              <a:buClr>
                <a:schemeClr val="accent1"/>
              </a:buClr>
              <a:buFont typeface="Wingdings" charset="2"/>
              <a:buChar char="§"/>
              <a:defRPr/>
            </a:lvl4pPr>
            <a:lvl5pPr marL="2057400" indent="-228600">
              <a:buClr>
                <a:schemeClr val="accent1"/>
              </a:buClr>
              <a:buFont typeface="Wingdings" charset="2"/>
              <a:buChar char="§"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12" name="Platshållare för innehåll 2"/>
          <p:cNvSpPr>
            <a:spLocks noGrp="1"/>
          </p:cNvSpPr>
          <p:nvPr>
            <p:ph idx="10"/>
          </p:nvPr>
        </p:nvSpPr>
        <p:spPr>
          <a:xfrm>
            <a:off x="6037317" y="1394764"/>
            <a:ext cx="5667933" cy="4351338"/>
          </a:xfrm>
        </p:spPr>
        <p:txBody>
          <a:bodyPr/>
          <a:lstStyle>
            <a:lvl1pPr marL="360000" indent="-360000">
              <a:spcBef>
                <a:spcPts val="1600"/>
              </a:spcBef>
              <a:buClr>
                <a:schemeClr val="accent1"/>
              </a:buClr>
              <a:buFontTx/>
              <a:buBlip>
                <a:blip r:embed="rId3"/>
              </a:buBlip>
              <a:defRPr/>
            </a:lvl1pPr>
            <a:lvl2pPr marL="685800" indent="-228600">
              <a:buClr>
                <a:schemeClr val="accent1"/>
              </a:buClr>
              <a:buFont typeface="Wingdings" charset="2"/>
              <a:buChar char="§"/>
              <a:defRPr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  <a:lvl4pPr marL="1600200" indent="-228600">
              <a:buClr>
                <a:schemeClr val="accent1"/>
              </a:buClr>
              <a:buFont typeface="Wingdings" charset="2"/>
              <a:buChar char="§"/>
              <a:defRPr/>
            </a:lvl4pPr>
            <a:lvl5pPr marL="2057400" indent="-228600">
              <a:buClr>
                <a:schemeClr val="accent1"/>
              </a:buClr>
              <a:buFont typeface="Wingdings" charset="2"/>
              <a:buChar char="§"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1078437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7" name="Rektangel 6"/>
          <p:cNvSpPr/>
          <p:nvPr userDrawn="1"/>
        </p:nvSpPr>
        <p:spPr>
          <a:xfrm>
            <a:off x="0" y="6380260"/>
            <a:ext cx="12192000" cy="4777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b="1"/>
          </a:p>
        </p:txBody>
      </p:sp>
      <p:pic>
        <p:nvPicPr>
          <p:cNvPr id="8" name="Bildobjekt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469160"/>
            <a:ext cx="2768600" cy="279400"/>
          </a:xfrm>
          <a:prstGeom prst="rect">
            <a:avLst/>
          </a:prstGeom>
        </p:spPr>
      </p:pic>
      <p:pic>
        <p:nvPicPr>
          <p:cNvPr id="6" name="Picture 2">
            <a:hlinkClick r:id="rId3" action="ppaction://hlinksldjump"/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3323" y="5760740"/>
            <a:ext cx="1360115" cy="564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46527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7" name="Rektangel 6"/>
          <p:cNvSpPr/>
          <p:nvPr userDrawn="1"/>
        </p:nvSpPr>
        <p:spPr>
          <a:xfrm>
            <a:off x="0" y="6380260"/>
            <a:ext cx="12192000" cy="4777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b="1"/>
          </a:p>
        </p:txBody>
      </p:sp>
      <p:pic>
        <p:nvPicPr>
          <p:cNvPr id="8" name="Bildobjekt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469160"/>
            <a:ext cx="2768600" cy="27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2801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7" name="Rektangel 6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b="1"/>
          </a:p>
        </p:txBody>
      </p:sp>
      <p:pic>
        <p:nvPicPr>
          <p:cNvPr id="8" name="Bildobjekt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  <p:sp>
        <p:nvSpPr>
          <p:cNvPr id="9" name="textruta 8"/>
          <p:cNvSpPr txBox="1"/>
          <p:nvPr userDrawn="1"/>
        </p:nvSpPr>
        <p:spPr>
          <a:xfrm>
            <a:off x="150724" y="6366072"/>
            <a:ext cx="239150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fld id="{8BF4837C-A53B-4B40-8F0C-E944BBB1E0CB}" type="datetime1">
              <a:rPr lang="sv-SE" sz="1400" b="1" smtClean="0">
                <a:solidFill>
                  <a:schemeClr val="bg1"/>
                </a:solidFill>
              </a:rPr>
              <a:t>2018-03-22</a:t>
            </a:fld>
            <a:endParaRPr lang="sv-SE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6807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7" name="Bildobjekt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  <p:sp>
        <p:nvSpPr>
          <p:cNvPr id="8" name="textruta 7"/>
          <p:cNvSpPr txBox="1"/>
          <p:nvPr userDrawn="1"/>
        </p:nvSpPr>
        <p:spPr>
          <a:xfrm>
            <a:off x="150724" y="6366072"/>
            <a:ext cx="239150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fld id="{8BF4837C-A53B-4B40-8F0C-E944BBB1E0CB}" type="datetime1">
              <a:rPr lang="sv-SE" sz="1400" b="1" smtClean="0">
                <a:solidFill>
                  <a:schemeClr val="bg1"/>
                </a:solidFill>
              </a:rPr>
              <a:t>2018-03-22</a:t>
            </a:fld>
            <a:endParaRPr lang="sv-SE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540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8" name="Bildobjekt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525" y="-19050"/>
            <a:ext cx="5791200" cy="1120775"/>
          </a:xfrm>
          <a:prstGeom prst="rect">
            <a:avLst/>
          </a:prstGeom>
        </p:spPr>
      </p:pic>
      <p:pic>
        <p:nvPicPr>
          <p:cNvPr id="9" name="Bildobjekt 8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983" y="217476"/>
            <a:ext cx="1933268" cy="677668"/>
          </a:xfrm>
          <a:prstGeom prst="rect">
            <a:avLst/>
          </a:prstGeom>
        </p:spPr>
      </p:pic>
      <p:pic>
        <p:nvPicPr>
          <p:cNvPr id="10" name="Bildobjekt 9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62306">
            <a:off x="8136214" y="3892734"/>
            <a:ext cx="3434196" cy="3996955"/>
          </a:xfrm>
          <a:prstGeom prst="rect">
            <a:avLst/>
          </a:prstGeom>
        </p:spPr>
      </p:pic>
      <p:pic>
        <p:nvPicPr>
          <p:cNvPr id="11" name="Bildobjekt 1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1251" y="2724792"/>
            <a:ext cx="7643139" cy="771326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objekt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983" y="217476"/>
            <a:ext cx="1933268" cy="677668"/>
          </a:xfrm>
          <a:prstGeom prst="rect">
            <a:avLst/>
          </a:prstGeom>
        </p:spPr>
      </p:pic>
      <p:pic>
        <p:nvPicPr>
          <p:cNvPr id="2" name="Bildobjekt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0773" y="2732400"/>
            <a:ext cx="7664093" cy="764651"/>
          </a:xfrm>
          <a:prstGeom prst="rect">
            <a:avLst/>
          </a:prstGeom>
        </p:spPr>
      </p:pic>
      <p:pic>
        <p:nvPicPr>
          <p:cNvPr id="3" name="Bildobjekt 2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60000">
            <a:off x="8136000" y="3893212"/>
            <a:ext cx="3434399" cy="3997192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bild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objekt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983" y="217476"/>
            <a:ext cx="1933268" cy="677668"/>
          </a:xfrm>
          <a:prstGeom prst="rect">
            <a:avLst/>
          </a:prstGeom>
        </p:spPr>
      </p:pic>
      <p:sp>
        <p:nvSpPr>
          <p:cNvPr id="11" name="Rubrik 1"/>
          <p:cNvSpPr>
            <a:spLocks noGrp="1"/>
          </p:cNvSpPr>
          <p:nvPr>
            <p:ph type="ctrTitle"/>
          </p:nvPr>
        </p:nvSpPr>
        <p:spPr>
          <a:xfrm>
            <a:off x="793821" y="2570747"/>
            <a:ext cx="10550768" cy="806869"/>
          </a:xfrm>
        </p:spPr>
        <p:txBody>
          <a:bodyPr anchor="t">
            <a:noAutofit/>
          </a:bodyPr>
          <a:lstStyle>
            <a:lvl1pPr algn="ctr">
              <a:defRPr sz="4800" b="1" i="0">
                <a:solidFill>
                  <a:schemeClr val="tx1"/>
                </a:solidFill>
                <a:latin typeface="Verdana" charset="0"/>
                <a:ea typeface="Verdana" charset="0"/>
                <a:cs typeface="Verdana" charset="0"/>
              </a:defRPr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pic>
        <p:nvPicPr>
          <p:cNvPr id="12" name="Bildobjekt 1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60000">
            <a:off x="8136000" y="3893212"/>
            <a:ext cx="3434399" cy="3997192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72792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562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bil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Bildobjekt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525" y="-19050"/>
            <a:ext cx="5791200" cy="1120775"/>
          </a:xfrm>
          <a:prstGeom prst="rect">
            <a:avLst/>
          </a:prstGeom>
        </p:spPr>
      </p:pic>
      <p:pic>
        <p:nvPicPr>
          <p:cNvPr id="9" name="Bildobjekt 8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983" y="217476"/>
            <a:ext cx="1933268" cy="677668"/>
          </a:xfrm>
          <a:prstGeom prst="rect">
            <a:avLst/>
          </a:prstGeom>
        </p:spPr>
      </p:pic>
      <p:sp>
        <p:nvSpPr>
          <p:cNvPr id="18" name="Rubrik 1"/>
          <p:cNvSpPr>
            <a:spLocks noGrp="1"/>
          </p:cNvSpPr>
          <p:nvPr>
            <p:ph type="ctrTitle"/>
          </p:nvPr>
        </p:nvSpPr>
        <p:spPr>
          <a:xfrm>
            <a:off x="0" y="2743197"/>
            <a:ext cx="12192000" cy="1446021"/>
          </a:xfrm>
          <a:solidFill>
            <a:schemeClr val="tx1">
              <a:alpha val="55000"/>
            </a:schemeClr>
          </a:solidFill>
        </p:spPr>
        <p:txBody>
          <a:bodyPr anchor="ctr">
            <a:normAutofit/>
          </a:bodyPr>
          <a:lstStyle>
            <a:lvl1pPr algn="ctr">
              <a:defRPr sz="4800" b="1" i="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bild Accessor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Rubrik 1"/>
          <p:cNvSpPr>
            <a:spLocks noGrp="1"/>
          </p:cNvSpPr>
          <p:nvPr>
            <p:ph type="ctrTitle"/>
          </p:nvPr>
        </p:nvSpPr>
        <p:spPr>
          <a:xfrm>
            <a:off x="0" y="2743197"/>
            <a:ext cx="12192000" cy="1446021"/>
          </a:xfrm>
          <a:solidFill>
            <a:schemeClr val="tx1">
              <a:alpha val="55000"/>
            </a:schemeClr>
          </a:solidFill>
        </p:spPr>
        <p:txBody>
          <a:bodyPr anchor="ctr">
            <a:normAutofit/>
          </a:bodyPr>
          <a:lstStyle>
            <a:lvl1pPr algn="ctr">
              <a:defRPr sz="4800" b="1" i="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pic>
        <p:nvPicPr>
          <p:cNvPr id="7" name="Bildobjekt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525" y="-19050"/>
            <a:ext cx="5791200" cy="1120775"/>
          </a:xfrm>
          <a:prstGeom prst="rect">
            <a:avLst/>
          </a:prstGeom>
        </p:spPr>
      </p:pic>
      <p:pic>
        <p:nvPicPr>
          <p:cNvPr id="10" name="Bildobjekt 9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983" y="217476"/>
            <a:ext cx="1933268" cy="677668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 Spare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ubri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6" name="Platshållare för innehåll 2"/>
          <p:cNvSpPr>
            <a:spLocks noGrp="1"/>
          </p:cNvSpPr>
          <p:nvPr>
            <p:ph idx="1"/>
          </p:nvPr>
        </p:nvSpPr>
        <p:spPr>
          <a:xfrm>
            <a:off x="360000" y="1394764"/>
            <a:ext cx="3830163" cy="4351338"/>
          </a:xfrm>
        </p:spPr>
        <p:txBody>
          <a:bodyPr/>
          <a:lstStyle>
            <a:lvl1pPr marL="360000" indent="-360000">
              <a:spcBef>
                <a:spcPts val="1600"/>
              </a:spcBef>
              <a:buClr>
                <a:schemeClr val="accent1"/>
              </a:buClr>
              <a:buFontTx/>
              <a:buBlip>
                <a:blip r:embed="rId3"/>
              </a:buBlip>
              <a:defRPr/>
            </a:lvl1pPr>
            <a:lvl2pPr marL="685800" indent="-228600">
              <a:buClr>
                <a:schemeClr val="accent1"/>
              </a:buClr>
              <a:buFont typeface="Wingdings" charset="2"/>
              <a:buChar char="§"/>
              <a:defRPr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  <a:lvl4pPr marL="1600200" indent="-228600">
              <a:buClr>
                <a:schemeClr val="accent1"/>
              </a:buClr>
              <a:buFont typeface="Wingdings" charset="2"/>
              <a:buChar char="§"/>
              <a:defRPr/>
            </a:lvl4pPr>
            <a:lvl5pPr marL="2057400" indent="-228600">
              <a:buClr>
                <a:schemeClr val="accent1"/>
              </a:buClr>
              <a:buFont typeface="Wingdings" charset="2"/>
              <a:buChar char="§"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12" name="Rektangel 11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13" name="Bildobjekt 12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  <p:sp>
        <p:nvSpPr>
          <p:cNvPr id="14" name="textruta 13"/>
          <p:cNvSpPr txBox="1"/>
          <p:nvPr userDrawn="1"/>
        </p:nvSpPr>
        <p:spPr>
          <a:xfrm>
            <a:off x="150724" y="6366072"/>
            <a:ext cx="239150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fld id="{8BF4837C-A53B-4B40-8F0C-E944BBB1E0CB}" type="datetime1">
              <a:rPr lang="sv-SE" sz="1400" b="1" smtClean="0">
                <a:solidFill>
                  <a:schemeClr val="bg1"/>
                </a:solidFill>
              </a:rPr>
              <a:t>2018-03-22</a:t>
            </a:fld>
            <a:endParaRPr lang="sv-SE" sz="1400" b="1" dirty="0">
              <a:solidFill>
                <a:schemeClr val="bg1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Gri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11262543" cy="843473"/>
          </a:xfrm>
        </p:spPr>
        <p:txBody>
          <a:bodyPr/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10" name="Platshållare för bild 9"/>
          <p:cNvSpPr>
            <a:spLocks noGrp="1"/>
          </p:cNvSpPr>
          <p:nvPr>
            <p:ph type="pic" sz="quarter" idx="13"/>
          </p:nvPr>
        </p:nvSpPr>
        <p:spPr>
          <a:xfrm>
            <a:off x="360000" y="1189179"/>
            <a:ext cx="3570186" cy="3196520"/>
          </a:xfrm>
        </p:spPr>
        <p:txBody>
          <a:bodyPr/>
          <a:lstStyle/>
          <a:p>
            <a:endParaRPr lang="sv-SE"/>
          </a:p>
        </p:txBody>
      </p:sp>
      <p:sp>
        <p:nvSpPr>
          <p:cNvPr id="9" name="Rektangel 8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11" name="Bildobjekt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  <p:sp>
        <p:nvSpPr>
          <p:cNvPr id="12" name="textruta 11"/>
          <p:cNvSpPr txBox="1"/>
          <p:nvPr userDrawn="1"/>
        </p:nvSpPr>
        <p:spPr>
          <a:xfrm>
            <a:off x="150724" y="6366072"/>
            <a:ext cx="239150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fld id="{8BF4837C-A53B-4B40-8F0C-E944BBB1E0CB}" type="datetime1">
              <a:rPr lang="sv-SE" sz="1400" b="1" smtClean="0">
                <a:solidFill>
                  <a:schemeClr val="bg1"/>
                </a:solidFill>
              </a:rPr>
              <a:t>2018-03-22</a:t>
            </a:fld>
            <a:endParaRPr lang="sv-SE" sz="1400" b="1" dirty="0">
              <a:solidFill>
                <a:schemeClr val="bg1"/>
              </a:solidFill>
            </a:endParaRPr>
          </a:p>
        </p:txBody>
      </p:sp>
      <p:sp>
        <p:nvSpPr>
          <p:cNvPr id="8" name="Platshållare för bild 9"/>
          <p:cNvSpPr>
            <a:spLocks noGrp="1"/>
          </p:cNvSpPr>
          <p:nvPr>
            <p:ph type="pic" sz="quarter" idx="14"/>
          </p:nvPr>
        </p:nvSpPr>
        <p:spPr>
          <a:xfrm>
            <a:off x="4310907" y="1189179"/>
            <a:ext cx="3570186" cy="3196520"/>
          </a:xfrm>
        </p:spPr>
        <p:txBody>
          <a:bodyPr/>
          <a:lstStyle/>
          <a:p>
            <a:endParaRPr lang="sv-SE"/>
          </a:p>
        </p:txBody>
      </p:sp>
      <p:sp>
        <p:nvSpPr>
          <p:cNvPr id="13" name="Platshållare för bild 9"/>
          <p:cNvSpPr>
            <a:spLocks noGrp="1"/>
          </p:cNvSpPr>
          <p:nvPr>
            <p:ph type="pic" sz="quarter" idx="15"/>
          </p:nvPr>
        </p:nvSpPr>
        <p:spPr>
          <a:xfrm>
            <a:off x="8250641" y="1189178"/>
            <a:ext cx="3570186" cy="3196520"/>
          </a:xfrm>
        </p:spPr>
        <p:txBody>
          <a:bodyPr/>
          <a:lstStyle/>
          <a:p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16"/>
          </p:nvPr>
        </p:nvSpPr>
        <p:spPr>
          <a:xfrm>
            <a:off x="360363" y="4481513"/>
            <a:ext cx="3570287" cy="127635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14" name="Platshållare för text 4"/>
          <p:cNvSpPr>
            <a:spLocks noGrp="1"/>
          </p:cNvSpPr>
          <p:nvPr>
            <p:ph type="body" sz="quarter" idx="17"/>
          </p:nvPr>
        </p:nvSpPr>
        <p:spPr>
          <a:xfrm>
            <a:off x="4310806" y="4481513"/>
            <a:ext cx="3570287" cy="127635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15" name="Platshållare för text 4"/>
          <p:cNvSpPr>
            <a:spLocks noGrp="1"/>
          </p:cNvSpPr>
          <p:nvPr>
            <p:ph type="body" sz="quarter" idx="18"/>
          </p:nvPr>
        </p:nvSpPr>
        <p:spPr>
          <a:xfrm>
            <a:off x="8250641" y="4481513"/>
            <a:ext cx="3570287" cy="127635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-gri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11262543" cy="843473"/>
          </a:xfrm>
        </p:spPr>
        <p:txBody>
          <a:bodyPr/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10" name="Platshållare för bild 9"/>
          <p:cNvSpPr>
            <a:spLocks noGrp="1"/>
          </p:cNvSpPr>
          <p:nvPr>
            <p:ph type="pic" sz="quarter" idx="13"/>
          </p:nvPr>
        </p:nvSpPr>
        <p:spPr>
          <a:xfrm>
            <a:off x="360000" y="1189179"/>
            <a:ext cx="2722479" cy="1704747"/>
          </a:xfrm>
        </p:spPr>
        <p:txBody>
          <a:bodyPr/>
          <a:lstStyle/>
          <a:p>
            <a:endParaRPr lang="sv-SE"/>
          </a:p>
        </p:txBody>
      </p:sp>
      <p:sp>
        <p:nvSpPr>
          <p:cNvPr id="9" name="Rektangel 8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11" name="Bildobjekt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  <p:sp>
        <p:nvSpPr>
          <p:cNvPr id="12" name="textruta 11"/>
          <p:cNvSpPr txBox="1"/>
          <p:nvPr userDrawn="1"/>
        </p:nvSpPr>
        <p:spPr>
          <a:xfrm>
            <a:off x="150724" y="6366072"/>
            <a:ext cx="239150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fld id="{8BF4837C-A53B-4B40-8F0C-E944BBB1E0CB}" type="datetime1">
              <a:rPr lang="sv-SE" sz="1400" b="1" smtClean="0">
                <a:solidFill>
                  <a:schemeClr val="bg1"/>
                </a:solidFill>
              </a:rPr>
              <a:t>2018-03-22</a:t>
            </a:fld>
            <a:endParaRPr lang="sv-SE" sz="1400" b="1" dirty="0">
              <a:solidFill>
                <a:schemeClr val="bg1"/>
              </a:solidFill>
            </a:endParaRPr>
          </a:p>
        </p:txBody>
      </p:sp>
      <p:sp>
        <p:nvSpPr>
          <p:cNvPr id="8" name="Platshållare för bild 9"/>
          <p:cNvSpPr>
            <a:spLocks noGrp="1"/>
          </p:cNvSpPr>
          <p:nvPr>
            <p:ph type="pic" sz="quarter" idx="14"/>
          </p:nvPr>
        </p:nvSpPr>
        <p:spPr>
          <a:xfrm>
            <a:off x="3268792" y="1189179"/>
            <a:ext cx="2722479" cy="1704747"/>
          </a:xfrm>
        </p:spPr>
        <p:txBody>
          <a:bodyPr/>
          <a:lstStyle/>
          <a:p>
            <a:endParaRPr lang="sv-SE"/>
          </a:p>
        </p:txBody>
      </p:sp>
      <p:sp>
        <p:nvSpPr>
          <p:cNvPr id="13" name="Platshållare för bild 9"/>
          <p:cNvSpPr>
            <a:spLocks noGrp="1"/>
          </p:cNvSpPr>
          <p:nvPr>
            <p:ph type="pic" sz="quarter" idx="15"/>
          </p:nvPr>
        </p:nvSpPr>
        <p:spPr>
          <a:xfrm>
            <a:off x="6177585" y="1189178"/>
            <a:ext cx="2722479" cy="1704747"/>
          </a:xfrm>
        </p:spPr>
        <p:txBody>
          <a:bodyPr/>
          <a:lstStyle/>
          <a:p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16"/>
          </p:nvPr>
        </p:nvSpPr>
        <p:spPr>
          <a:xfrm>
            <a:off x="360364" y="2964118"/>
            <a:ext cx="2722116" cy="5126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16" name="Platshållare för bild 9"/>
          <p:cNvSpPr>
            <a:spLocks noGrp="1"/>
          </p:cNvSpPr>
          <p:nvPr>
            <p:ph type="pic" sz="quarter" idx="19"/>
          </p:nvPr>
        </p:nvSpPr>
        <p:spPr>
          <a:xfrm>
            <a:off x="9086377" y="1189177"/>
            <a:ext cx="2722479" cy="1704747"/>
          </a:xfrm>
        </p:spPr>
        <p:txBody>
          <a:bodyPr/>
          <a:lstStyle/>
          <a:p>
            <a:endParaRPr lang="sv-SE"/>
          </a:p>
        </p:txBody>
      </p:sp>
      <p:sp>
        <p:nvSpPr>
          <p:cNvPr id="17" name="Platshållare för text 4"/>
          <p:cNvSpPr>
            <a:spLocks noGrp="1"/>
          </p:cNvSpPr>
          <p:nvPr>
            <p:ph type="body" sz="quarter" idx="20"/>
          </p:nvPr>
        </p:nvSpPr>
        <p:spPr>
          <a:xfrm>
            <a:off x="3268792" y="2964118"/>
            <a:ext cx="2722116" cy="5126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18" name="Platshållare för text 4"/>
          <p:cNvSpPr>
            <a:spLocks noGrp="1"/>
          </p:cNvSpPr>
          <p:nvPr>
            <p:ph type="body" sz="quarter" idx="21"/>
          </p:nvPr>
        </p:nvSpPr>
        <p:spPr>
          <a:xfrm>
            <a:off x="6177948" y="2964118"/>
            <a:ext cx="2722116" cy="5126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19" name="Platshållare för text 4"/>
          <p:cNvSpPr>
            <a:spLocks noGrp="1"/>
          </p:cNvSpPr>
          <p:nvPr>
            <p:ph type="body" sz="quarter" idx="22"/>
          </p:nvPr>
        </p:nvSpPr>
        <p:spPr>
          <a:xfrm>
            <a:off x="9086377" y="2964118"/>
            <a:ext cx="2722116" cy="5126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20" name="Platshållare för bild 9"/>
          <p:cNvSpPr>
            <a:spLocks noGrp="1"/>
          </p:cNvSpPr>
          <p:nvPr>
            <p:ph type="pic" sz="quarter" idx="23"/>
          </p:nvPr>
        </p:nvSpPr>
        <p:spPr>
          <a:xfrm>
            <a:off x="360000" y="3685982"/>
            <a:ext cx="2722479" cy="1704747"/>
          </a:xfrm>
        </p:spPr>
        <p:txBody>
          <a:bodyPr/>
          <a:lstStyle/>
          <a:p>
            <a:endParaRPr lang="sv-SE"/>
          </a:p>
        </p:txBody>
      </p:sp>
      <p:sp>
        <p:nvSpPr>
          <p:cNvPr id="21" name="Platshållare för bild 9"/>
          <p:cNvSpPr>
            <a:spLocks noGrp="1"/>
          </p:cNvSpPr>
          <p:nvPr>
            <p:ph type="pic" sz="quarter" idx="24"/>
          </p:nvPr>
        </p:nvSpPr>
        <p:spPr>
          <a:xfrm>
            <a:off x="3268792" y="3685982"/>
            <a:ext cx="2722479" cy="1704747"/>
          </a:xfrm>
        </p:spPr>
        <p:txBody>
          <a:bodyPr/>
          <a:lstStyle/>
          <a:p>
            <a:endParaRPr lang="sv-SE"/>
          </a:p>
        </p:txBody>
      </p:sp>
      <p:sp>
        <p:nvSpPr>
          <p:cNvPr id="22" name="Platshållare för bild 9"/>
          <p:cNvSpPr>
            <a:spLocks noGrp="1"/>
          </p:cNvSpPr>
          <p:nvPr>
            <p:ph type="pic" sz="quarter" idx="25"/>
          </p:nvPr>
        </p:nvSpPr>
        <p:spPr>
          <a:xfrm>
            <a:off x="6177585" y="3685981"/>
            <a:ext cx="2722479" cy="1704747"/>
          </a:xfrm>
        </p:spPr>
        <p:txBody>
          <a:bodyPr/>
          <a:lstStyle/>
          <a:p>
            <a:endParaRPr lang="sv-SE"/>
          </a:p>
        </p:txBody>
      </p:sp>
      <p:sp>
        <p:nvSpPr>
          <p:cNvPr id="23" name="Platshållare för text 4"/>
          <p:cNvSpPr>
            <a:spLocks noGrp="1"/>
          </p:cNvSpPr>
          <p:nvPr>
            <p:ph type="body" sz="quarter" idx="26"/>
          </p:nvPr>
        </p:nvSpPr>
        <p:spPr>
          <a:xfrm>
            <a:off x="360364" y="5460921"/>
            <a:ext cx="2722116" cy="5126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24" name="Platshållare för bild 9"/>
          <p:cNvSpPr>
            <a:spLocks noGrp="1"/>
          </p:cNvSpPr>
          <p:nvPr>
            <p:ph type="pic" sz="quarter" idx="27"/>
          </p:nvPr>
        </p:nvSpPr>
        <p:spPr>
          <a:xfrm>
            <a:off x="9086377" y="3685980"/>
            <a:ext cx="2722479" cy="1704747"/>
          </a:xfrm>
        </p:spPr>
        <p:txBody>
          <a:bodyPr/>
          <a:lstStyle/>
          <a:p>
            <a:endParaRPr lang="sv-SE"/>
          </a:p>
        </p:txBody>
      </p:sp>
      <p:sp>
        <p:nvSpPr>
          <p:cNvPr id="25" name="Platshållare för text 4"/>
          <p:cNvSpPr>
            <a:spLocks noGrp="1"/>
          </p:cNvSpPr>
          <p:nvPr>
            <p:ph type="body" sz="quarter" idx="28"/>
          </p:nvPr>
        </p:nvSpPr>
        <p:spPr>
          <a:xfrm>
            <a:off x="3268792" y="5460921"/>
            <a:ext cx="2722116" cy="5126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26" name="Platshållare för text 4"/>
          <p:cNvSpPr>
            <a:spLocks noGrp="1"/>
          </p:cNvSpPr>
          <p:nvPr>
            <p:ph type="body" sz="quarter" idx="29"/>
          </p:nvPr>
        </p:nvSpPr>
        <p:spPr>
          <a:xfrm>
            <a:off x="6177948" y="5460921"/>
            <a:ext cx="2722116" cy="5126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27" name="Platshållare för text 4"/>
          <p:cNvSpPr>
            <a:spLocks noGrp="1"/>
          </p:cNvSpPr>
          <p:nvPr>
            <p:ph type="body" sz="quarter" idx="30"/>
          </p:nvPr>
        </p:nvSpPr>
        <p:spPr>
          <a:xfrm>
            <a:off x="9086377" y="5460921"/>
            <a:ext cx="2722116" cy="5126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fea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ktangel 13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6633653" cy="843473"/>
          </a:xfrm>
        </p:spPr>
        <p:txBody>
          <a:bodyPr/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60000" indent="-360000">
              <a:spcBef>
                <a:spcPts val="1600"/>
              </a:spcBef>
              <a:buClr>
                <a:schemeClr val="accent1"/>
              </a:buClr>
              <a:buFontTx/>
              <a:buBlip>
                <a:blip r:embed="rId2"/>
              </a:buBlip>
              <a:defRPr/>
            </a:lvl1pPr>
            <a:lvl2pPr marL="685800" indent="-228600">
              <a:buClr>
                <a:schemeClr val="accent1"/>
              </a:buClr>
              <a:buFont typeface="Wingdings" charset="2"/>
              <a:buChar char="§"/>
              <a:defRPr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  <a:lvl4pPr marL="1600200" indent="-228600">
              <a:buClr>
                <a:schemeClr val="accent1"/>
              </a:buClr>
              <a:buFont typeface="Wingdings" charset="2"/>
              <a:buChar char="§"/>
              <a:defRPr/>
            </a:lvl4pPr>
            <a:lvl5pPr marL="2057400" indent="-228600">
              <a:buClr>
                <a:schemeClr val="accent1"/>
              </a:buClr>
              <a:buFont typeface="Wingdings" charset="2"/>
              <a:buChar char="§"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10" name="Platshållare för bild 9"/>
          <p:cNvSpPr>
            <a:spLocks noGrp="1"/>
          </p:cNvSpPr>
          <p:nvPr>
            <p:ph type="pic" sz="quarter" idx="13"/>
          </p:nvPr>
        </p:nvSpPr>
        <p:spPr>
          <a:xfrm>
            <a:off x="7268624" y="145325"/>
            <a:ext cx="4116158" cy="5957207"/>
          </a:xfrm>
        </p:spPr>
        <p:txBody>
          <a:bodyPr/>
          <a:lstStyle/>
          <a:p>
            <a:endParaRPr lang="sv-SE"/>
          </a:p>
        </p:txBody>
      </p:sp>
      <p:pic>
        <p:nvPicPr>
          <p:cNvPr id="15" name="Bildobjekt 1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  <p:sp>
        <p:nvSpPr>
          <p:cNvPr id="16" name="textruta 15"/>
          <p:cNvSpPr txBox="1"/>
          <p:nvPr userDrawn="1"/>
        </p:nvSpPr>
        <p:spPr>
          <a:xfrm>
            <a:off x="150724" y="6366072"/>
            <a:ext cx="239150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fld id="{8BF4837C-A53B-4B40-8F0C-E944BBB1E0CB}" type="datetime1">
              <a:rPr lang="sv-SE" sz="1400" b="1" smtClean="0">
                <a:solidFill>
                  <a:schemeClr val="bg1"/>
                </a:solidFill>
              </a:rPr>
              <a:t>2018-03-22</a:t>
            </a:fld>
            <a:endParaRPr lang="sv-SE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51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features – Cur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6633653" cy="843473"/>
          </a:xfrm>
        </p:spPr>
        <p:txBody>
          <a:bodyPr/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60000" indent="-360000">
              <a:spcBef>
                <a:spcPts val="1600"/>
              </a:spcBef>
              <a:buClr>
                <a:schemeClr val="accent1"/>
              </a:buClr>
              <a:buFontTx/>
              <a:buBlip>
                <a:blip r:embed="rId2"/>
              </a:buBlip>
              <a:defRPr/>
            </a:lvl1pPr>
            <a:lvl2pPr marL="685800" indent="-228600">
              <a:buClr>
                <a:schemeClr val="accent1"/>
              </a:buClr>
              <a:buFont typeface="Wingdings" charset="2"/>
              <a:buChar char="§"/>
              <a:defRPr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  <a:lvl4pPr marL="1600200" indent="-228600">
              <a:buClr>
                <a:schemeClr val="accent1"/>
              </a:buClr>
              <a:buFont typeface="Wingdings" charset="2"/>
              <a:buChar char="§"/>
              <a:defRPr/>
            </a:lvl4pPr>
            <a:lvl5pPr marL="2057400" indent="-228600">
              <a:buClr>
                <a:schemeClr val="accent1"/>
              </a:buClr>
              <a:buFont typeface="Wingdings" charset="2"/>
              <a:buChar char="§"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10" name="Platshållare för bild 9"/>
          <p:cNvSpPr>
            <a:spLocks noGrp="1"/>
          </p:cNvSpPr>
          <p:nvPr>
            <p:ph type="pic" sz="quarter" idx="13"/>
          </p:nvPr>
        </p:nvSpPr>
        <p:spPr>
          <a:xfrm>
            <a:off x="6762543" y="1304332"/>
            <a:ext cx="4860000" cy="4351338"/>
          </a:xfrm>
        </p:spPr>
        <p:txBody>
          <a:bodyPr/>
          <a:lstStyle/>
          <a:p>
            <a:endParaRPr lang="sv-SE"/>
          </a:p>
        </p:txBody>
      </p:sp>
      <p:sp>
        <p:nvSpPr>
          <p:cNvPr id="9" name="Rektangel 8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11" name="Bildobjekt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  <p:sp>
        <p:nvSpPr>
          <p:cNvPr id="12" name="textruta 11"/>
          <p:cNvSpPr txBox="1"/>
          <p:nvPr userDrawn="1"/>
        </p:nvSpPr>
        <p:spPr>
          <a:xfrm>
            <a:off x="150724" y="6366072"/>
            <a:ext cx="239150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fld id="{8BF4837C-A53B-4B40-8F0C-E944BBB1E0CB}" type="datetime1">
              <a:rPr lang="sv-SE" sz="1400" b="1" smtClean="0">
                <a:solidFill>
                  <a:schemeClr val="bg1"/>
                </a:solidFill>
              </a:rPr>
              <a:t>2018-03-22</a:t>
            </a:fld>
            <a:endParaRPr lang="sv-SE" sz="1400" b="1" dirty="0">
              <a:solidFill>
                <a:schemeClr val="bg1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10515600" cy="84347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360000" y="1394764"/>
            <a:ext cx="566793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233805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73" r:id="rId2"/>
    <p:sldLayoutId id="2147483661" r:id="rId3"/>
    <p:sldLayoutId id="2147483664" r:id="rId4"/>
    <p:sldLayoutId id="2147483665" r:id="rId5"/>
    <p:sldLayoutId id="2147483666" r:id="rId6"/>
    <p:sldLayoutId id="2147483667" r:id="rId7"/>
    <p:sldLayoutId id="2147483650" r:id="rId8"/>
    <p:sldLayoutId id="2147483662" r:id="rId9"/>
    <p:sldLayoutId id="2147483663" r:id="rId10"/>
    <p:sldLayoutId id="2147483674" r:id="rId11"/>
    <p:sldLayoutId id="2147483651" r:id="rId12"/>
    <p:sldLayoutId id="2147483652" r:id="rId13"/>
    <p:sldLayoutId id="2147483675" r:id="rId14"/>
    <p:sldLayoutId id="2147483676" r:id="rId15"/>
    <p:sldLayoutId id="2147483654" r:id="rId16"/>
    <p:sldLayoutId id="2147483655" r:id="rId17"/>
    <p:sldLayoutId id="2147483669" r:id="rId18"/>
    <p:sldLayoutId id="2147483671" r:id="rId19"/>
    <p:sldLayoutId id="2147483672" r:id="rId20"/>
    <p:sldLayoutId id="2147483649" r:id="rId21"/>
    <p:sldLayoutId id="2147483670" r:id="rId22"/>
    <p:sldLayoutId id="2147483668" r:id="rId23"/>
    <p:sldLayoutId id="2147483677" r:id="rId2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>
          <a:solidFill>
            <a:schemeClr val="tx1"/>
          </a:solidFill>
          <a:latin typeface="Verdana" charset="0"/>
          <a:ea typeface="Verdana" charset="0"/>
          <a:cs typeface="Verdana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000" b="0" i="0" kern="1200">
          <a:solidFill>
            <a:schemeClr val="tx1"/>
          </a:solidFill>
          <a:latin typeface="Verdana" charset="0"/>
          <a:ea typeface="Verdana" charset="0"/>
          <a:cs typeface="Verdana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b="0" i="0" kern="1200">
          <a:solidFill>
            <a:schemeClr val="tx1"/>
          </a:solidFill>
          <a:latin typeface="Verdana" charset="0"/>
          <a:ea typeface="Verdana" charset="0"/>
          <a:cs typeface="Verdana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Verdana" charset="0"/>
          <a:ea typeface="Verdana" charset="0"/>
          <a:cs typeface="Verdana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600" b="0" i="0" kern="1200">
          <a:solidFill>
            <a:schemeClr val="tx1"/>
          </a:solidFill>
          <a:latin typeface="Verdana" charset="0"/>
          <a:ea typeface="Verdana" charset="0"/>
          <a:cs typeface="Verdana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b="0" i="0" kern="1200">
          <a:solidFill>
            <a:schemeClr val="tx1"/>
          </a:solidFill>
          <a:latin typeface="Verdana" charset="0"/>
          <a:ea typeface="Verdana" charset="0"/>
          <a:cs typeface="Verdana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7.png"/><Relationship Id="rId7" Type="http://schemas.openxmlformats.org/officeDocument/2006/relationships/hyperlink" Target="http://www.grindex.com/grindex_toolbox/pump_selection" TargetMode="Externa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www.grindex.com/document-archive/brochures-manuals-and-data-sheets" TargetMode="External"/><Relationship Id="rId5" Type="http://schemas.openxmlformats.org/officeDocument/2006/relationships/image" Target="../media/image48.png"/><Relationship Id="rId10" Type="http://schemas.openxmlformats.org/officeDocument/2006/relationships/image" Target="../media/image51.png"/><Relationship Id="rId4" Type="http://schemas.openxmlformats.org/officeDocument/2006/relationships/hyperlink" Target="http://www.grindex.com/grindex_toolbox/spare_part_selection" TargetMode="External"/><Relationship Id="rId9" Type="http://schemas.openxmlformats.org/officeDocument/2006/relationships/image" Target="../media/image5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oasis.xyleminc.com/emea/grindex/about_us/Marketing/Pages/default.aspx" TargetMode="External"/><Relationship Id="rId3" Type="http://schemas.openxmlformats.org/officeDocument/2006/relationships/hyperlink" Target="http://oasis.xyleminc.com/emea/grindex/about_us/Sales_Sweden/Pages/default.aspx" TargetMode="External"/><Relationship Id="rId7" Type="http://schemas.openxmlformats.org/officeDocument/2006/relationships/hyperlink" Target="http://oasis.xyleminc.com/emea/grindex/about_us/management/Pages/default.asp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oasis.xyleminc.com/emea/grindex/about_us/Technical_Support/Pages/default.aspx" TargetMode="External"/><Relationship Id="rId5" Type="http://schemas.openxmlformats.org/officeDocument/2006/relationships/hyperlink" Target="http://oasis.xyleminc.com/emea/grindex/about_us/Marketing_communications/Pages/default.aspx" TargetMode="External"/><Relationship Id="rId4" Type="http://schemas.openxmlformats.org/officeDocument/2006/relationships/hyperlink" Target="http://oasis.xyleminc.com/emea/grindex/about_us/Logistics/Pages/default.aspx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technicalsupport@grindex.com" TargetMode="External"/><Relationship Id="rId2" Type="http://schemas.openxmlformats.org/officeDocument/2006/relationships/hyperlink" Target="mailto:logistic@grindex.com" TargetMode="Externa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hyperlink" Target="http://extranet.grindex.com/imagebank/Proline/Minette.jpg" TargetMode="External"/><Relationship Id="rId7" Type="http://schemas.openxmlformats.org/officeDocument/2006/relationships/image" Target="../media/image20.png"/><Relationship Id="rId12" Type="http://schemas.openxmlformats.org/officeDocument/2006/relationships/image" Target="../media/image2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9.jpeg"/><Relationship Id="rId11" Type="http://schemas.openxmlformats.org/officeDocument/2006/relationships/image" Target="../media/image24.png"/><Relationship Id="rId5" Type="http://schemas.openxmlformats.org/officeDocument/2006/relationships/image" Target="../media/image18.jpeg"/><Relationship Id="rId10" Type="http://schemas.openxmlformats.org/officeDocument/2006/relationships/image" Target="../media/image23.png"/><Relationship Id="rId4" Type="http://schemas.openxmlformats.org/officeDocument/2006/relationships/image" Target="../media/image17.jpeg"/><Relationship Id="rId9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8.png"/><Relationship Id="rId9" Type="http://schemas.openxmlformats.org/officeDocument/2006/relationships/image" Target="../media/image3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6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ubrik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 smtClean="0">
                <a:latin typeface="Arial" panose="020B0604020202020204" pitchFamily="34" charset="0"/>
                <a:cs typeface="Arial" panose="020B0604020202020204" pitchFamily="34" charset="0"/>
              </a:rPr>
              <a:t>Grindex</a:t>
            </a:r>
            <a:br>
              <a:rPr lang="sv-SE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v-SE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Company presentation</a:t>
            </a:r>
            <a:r>
              <a:rPr lang="sv-SE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sv-SE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sv-S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54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Milli </a:t>
            </a:r>
            <a:r>
              <a:rPr lang="sv-SE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8125.230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12" t="6226" r="10806" b="4361"/>
          <a:stretch>
            <a:fillRect/>
          </a:stretch>
        </p:blipFill>
        <p:spPr bwMode="auto">
          <a:xfrm rot="17955815">
            <a:off x="1755775" y="2838450"/>
            <a:ext cx="3087688" cy="2509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/>
          <p:cNvSpPr txBox="1">
            <a:spLocks/>
          </p:cNvSpPr>
          <p:nvPr/>
        </p:nvSpPr>
        <p:spPr>
          <a:xfrm>
            <a:off x="7019925" y="6553200"/>
            <a:ext cx="2047875" cy="304800"/>
          </a:xfrm>
          <a:prstGeom prst="rect">
            <a:avLst/>
          </a:prstGeom>
          <a:noFill/>
        </p:spPr>
        <p:txBody>
          <a:bodyPr/>
          <a:lstStyle>
            <a:defPPr>
              <a:defRPr lang="sv-SE"/>
            </a:defPPr>
            <a:lvl1pPr marL="0" algn="l" defTabSz="914400" rtl="0" eaLnBrk="0" latinLnBrk="0" hangingPunct="0">
              <a:spcBef>
                <a:spcPct val="20000"/>
              </a:spcBef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defTabSz="914400" rtl="0" eaLnBrk="0" latinLnBrk="0" hangingPunct="0">
              <a:spcBef>
                <a:spcPct val="20000"/>
              </a:spcBef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0" latinLnBrk="0" hangingPunct="0">
              <a:spcBef>
                <a:spcPct val="20000"/>
              </a:spcBef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0" latinLnBrk="0" hangingPunct="0">
              <a:spcBef>
                <a:spcPct val="20000"/>
              </a:spcBef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0" latinLnBrk="0" hangingPunct="0">
              <a:spcBef>
                <a:spcPct val="20000"/>
              </a:spcBef>
              <a:buFont typeface="Arial" charset="0"/>
              <a:buChar char="»"/>
              <a:defRPr sz="20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B6B6AC68-AF65-48F1-9222-C8A0C3C9B35D}" type="datetime4">
              <a:rPr lang="en-US" altLang="en-US" sz="1400" smtClean="0">
                <a:solidFill>
                  <a:srgbClr val="FFFFFF"/>
                </a:solidFill>
                <a:latin typeface="Arial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March 22, 2018</a:t>
            </a:fld>
            <a:endParaRPr lang="sv-SE" altLang="en-US" sz="140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4859338" y="2944813"/>
            <a:ext cx="4056062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sv-SE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Low</a:t>
            </a:r>
            <a:r>
              <a:rPr lang="sv-SE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suction</a:t>
            </a:r>
            <a:r>
              <a:rPr lang="sv-SE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capabilities</a:t>
            </a:r>
            <a:endParaRPr lang="sv-SE" altLang="en-US" sz="2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endParaRPr lang="sv-SE" altLang="en-US" sz="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lang="sv-SE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Based</a:t>
            </a:r>
            <a:r>
              <a:rPr lang="sv-SE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 Micro</a:t>
            </a:r>
          </a:p>
          <a:p>
            <a:pPr eaLnBrk="1" hangingPunct="1">
              <a:spcBef>
                <a:spcPct val="0"/>
              </a:spcBef>
            </a:pPr>
            <a:r>
              <a:rPr lang="sv-SE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Integrated</a:t>
            </a:r>
            <a:r>
              <a:rPr lang="sv-SE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non-</a:t>
            </a:r>
            <a:r>
              <a:rPr lang="sv-SE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return</a:t>
            </a:r>
            <a:r>
              <a:rPr lang="sv-SE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valve</a:t>
            </a:r>
            <a:endParaRPr lang="sv-SE" altLang="en-US" sz="2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lang="sv-SE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Air </a:t>
            </a:r>
            <a:r>
              <a:rPr lang="sv-SE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valve</a:t>
            </a:r>
            <a:endParaRPr lang="sv-SE" altLang="en-US" sz="2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endParaRPr lang="sv-SE" altLang="en-US" sz="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2733675" y="1550988"/>
            <a:ext cx="36708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v-SE" altLang="en-US" sz="2400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A new </a:t>
            </a:r>
            <a:r>
              <a:rPr lang="sv-SE" altLang="en-US" sz="2400" i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low</a:t>
            </a:r>
            <a:r>
              <a:rPr lang="sv-SE" altLang="en-US" sz="2400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altLang="en-US" sz="2400" i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suction</a:t>
            </a:r>
            <a:r>
              <a:rPr lang="sv-SE" altLang="en-US" sz="2400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pump</a:t>
            </a:r>
            <a:endParaRPr lang="en-US" altLang="en-US" sz="2400" i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66" t="32294" r="43037" b="30008"/>
          <a:stretch>
            <a:fillRect/>
          </a:stretch>
        </p:blipFill>
        <p:spPr bwMode="auto">
          <a:xfrm>
            <a:off x="900113" y="1550988"/>
            <a:ext cx="1735137" cy="397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04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 dirty="0">
                <a:latin typeface="Arial" panose="020B0604020202020204" pitchFamily="34" charset="0"/>
                <a:cs typeface="Arial" panose="020B0604020202020204" pitchFamily="34" charset="0"/>
              </a:rPr>
              <a:t>Maxi SH and H</a:t>
            </a:r>
            <a:r>
              <a:rPr lang="sv-SE" altLang="en-US" sz="3200" baseline="30000" dirty="0">
                <a:latin typeface="Arial" panose="020B0604020202020204" pitchFamily="34" charset="0"/>
                <a:cs typeface="Arial" panose="020B0604020202020204" pitchFamily="34" charset="0"/>
              </a:rPr>
              <a:t>-Lite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3305176" y="1179904"/>
            <a:ext cx="4838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v-SE" altLang="en-US" sz="2400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New </a:t>
            </a:r>
            <a:r>
              <a:rPr lang="sv-SE" altLang="en-US" sz="2400" i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members</a:t>
            </a:r>
            <a:r>
              <a:rPr lang="sv-SE" altLang="en-US" sz="2400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altLang="en-US" sz="2400" i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sv-SE" altLang="en-US" sz="2400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Maxi </a:t>
            </a:r>
            <a:r>
              <a:rPr lang="sv-SE" altLang="en-US" sz="2400" i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family</a:t>
            </a:r>
            <a:endParaRPr lang="en-US" altLang="en-US" sz="2400" i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1522413" y="2832100"/>
            <a:ext cx="1282700" cy="3286125"/>
            <a:chOff x="2555776" y="3022841"/>
            <a:chExt cx="1283409" cy="3286479"/>
          </a:xfrm>
        </p:grpSpPr>
        <p:pic>
          <p:nvPicPr>
            <p:cNvPr id="5" name="Picture 6" descr="C:\Users\gxfsr\Pictures\Grindex\Bilder från datablad\Matador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5776" y="3022841"/>
              <a:ext cx="1283409" cy="2511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13"/>
            <p:cNvSpPr txBox="1">
              <a:spLocks noChangeArrowheads="1"/>
            </p:cNvSpPr>
            <p:nvPr/>
          </p:nvSpPr>
          <p:spPr bwMode="auto">
            <a:xfrm>
              <a:off x="2815191" y="5663138"/>
              <a:ext cx="1023994" cy="646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Matador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18 kW</a:t>
              </a:r>
            </a:p>
          </p:txBody>
        </p:sp>
      </p:grpSp>
      <p:pic>
        <p:nvPicPr>
          <p:cNvPr id="7" name="Picture 3" descr="C:\Users\gxfsr\Pictures\Grindex\Bilder från datablad\Magnu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8588" y="1817688"/>
            <a:ext cx="1909762" cy="352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14"/>
          <p:cNvSpPr txBox="1">
            <a:spLocks noChangeArrowheads="1"/>
          </p:cNvSpPr>
          <p:nvPr/>
        </p:nvSpPr>
        <p:spPr bwMode="auto">
          <a:xfrm>
            <a:off x="4927600" y="5470525"/>
            <a:ext cx="8429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Maxi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 kW</a:t>
            </a:r>
          </a:p>
        </p:txBody>
      </p:sp>
      <p:sp>
        <p:nvSpPr>
          <p:cNvPr id="9" name="TextBox 15"/>
          <p:cNvSpPr txBox="1">
            <a:spLocks noChangeArrowheads="1"/>
          </p:cNvSpPr>
          <p:nvPr/>
        </p:nvSpPr>
        <p:spPr bwMode="auto">
          <a:xfrm>
            <a:off x="8218488" y="5470525"/>
            <a:ext cx="11525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Magnum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57kW</a:t>
            </a:r>
          </a:p>
        </p:txBody>
      </p:sp>
      <p:grpSp>
        <p:nvGrpSpPr>
          <p:cNvPr id="10" name="Group 1"/>
          <p:cNvGrpSpPr>
            <a:grpSpLocks/>
          </p:cNvGrpSpPr>
          <p:nvPr/>
        </p:nvGrpSpPr>
        <p:grpSpPr bwMode="auto">
          <a:xfrm>
            <a:off x="3105150" y="2590800"/>
            <a:ext cx="1252538" cy="3525838"/>
            <a:chOff x="3606800" y="2781300"/>
            <a:chExt cx="1252538" cy="3525838"/>
          </a:xfrm>
        </p:grpSpPr>
        <p:pic>
          <p:nvPicPr>
            <p:cNvPr id="11" name="Picture 2" descr="C:\Users\gxfsr\Pictures\Grindex\Bilder från datablad\Maxi Lite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6800" y="2781300"/>
              <a:ext cx="1212850" cy="2757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16"/>
            <p:cNvSpPr txBox="1">
              <a:spLocks noChangeArrowheads="1"/>
            </p:cNvSpPr>
            <p:nvPr/>
          </p:nvSpPr>
          <p:spPr bwMode="auto">
            <a:xfrm>
              <a:off x="3656013" y="5661025"/>
              <a:ext cx="1203325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Maxi Lite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u="sng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25 kW</a:t>
              </a:r>
            </a:p>
          </p:txBody>
        </p:sp>
      </p:grpSp>
      <p:pic>
        <p:nvPicPr>
          <p:cNvPr id="13" name="Picture 17" descr="C:\Users\gxfsr\Documents\# Grindex projects\# Maxi Project\Illustration_Product_Maxi-N-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038" y="2279650"/>
            <a:ext cx="1262062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7" descr="C:\Users\gxfsr\Documents\# Grindex projects\# Maxi Project\Illustration_Product_Maxi-SH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9513" y="2287588"/>
            <a:ext cx="1166812" cy="303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418263" y="5472113"/>
            <a:ext cx="100806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Maxi SH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 kW</a:t>
            </a: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 rot="19358924">
            <a:off x="3387725" y="2103438"/>
            <a:ext cx="7381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 b="1">
                <a:solidFill>
                  <a:srgbClr val="00B050"/>
                </a:solidFill>
              </a:rPr>
              <a:t>(new)</a:t>
            </a:r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 rot="19725764">
            <a:off x="6637338" y="1819275"/>
            <a:ext cx="7381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 b="1">
                <a:solidFill>
                  <a:srgbClr val="00B050"/>
                </a:solidFill>
              </a:rPr>
              <a:t>(new)</a:t>
            </a:r>
          </a:p>
        </p:txBody>
      </p:sp>
    </p:spTree>
    <p:extLst>
      <p:ext uri="{BB962C8B-B14F-4D97-AF65-F5344CB8AC3E}">
        <p14:creationId xmlns:p14="http://schemas.microsoft.com/office/powerpoint/2010/main" val="308606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New Pump Curves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450" y="1506538"/>
            <a:ext cx="6521450" cy="442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1636713" y="2730500"/>
            <a:ext cx="5102225" cy="2747963"/>
            <a:chOff x="1547664" y="2636909"/>
            <a:chExt cx="5723141" cy="3218451"/>
          </a:xfrm>
        </p:grpSpPr>
        <p:sp>
          <p:nvSpPr>
            <p:cNvPr id="5" name="TextBox 4"/>
            <p:cNvSpPr txBox="1">
              <a:spLocks noChangeArrowheads="1"/>
            </p:cNvSpPr>
            <p:nvPr/>
          </p:nvSpPr>
          <p:spPr bwMode="auto">
            <a:xfrm>
              <a:off x="6300192" y="5494952"/>
              <a:ext cx="970613" cy="360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 b="1">
                  <a:solidFill>
                    <a:srgbClr val="00B050"/>
                  </a:solidFill>
                </a:rPr>
                <a:t>Maxi Lite</a:t>
              </a:r>
            </a:p>
          </p:txBody>
        </p:sp>
        <p:sp>
          <p:nvSpPr>
            <p:cNvPr id="6" name="Freeform 5"/>
            <p:cNvSpPr/>
            <p:nvPr/>
          </p:nvSpPr>
          <p:spPr>
            <a:xfrm rot="10800000">
              <a:off x="1547664" y="2636909"/>
              <a:ext cx="5689307" cy="2952570"/>
            </a:xfrm>
            <a:custGeom>
              <a:avLst/>
              <a:gdLst>
                <a:gd name="connsiteX0" fmla="*/ 0 w 4038600"/>
                <a:gd name="connsiteY0" fmla="*/ 0 h 1672507"/>
                <a:gd name="connsiteX1" fmla="*/ 2857500 w 4038600"/>
                <a:gd name="connsiteY1" fmla="*/ 1485900 h 1672507"/>
                <a:gd name="connsiteX2" fmla="*/ 4038600 w 4038600"/>
                <a:gd name="connsiteY2" fmla="*/ 1638300 h 1672507"/>
                <a:gd name="connsiteX0" fmla="*/ 0 w 4056633"/>
                <a:gd name="connsiteY0" fmla="*/ 0 h 1753000"/>
                <a:gd name="connsiteX1" fmla="*/ 2857500 w 4056633"/>
                <a:gd name="connsiteY1" fmla="*/ 1485900 h 1753000"/>
                <a:gd name="connsiteX2" fmla="*/ 4056633 w 4056633"/>
                <a:gd name="connsiteY2" fmla="*/ 1744411 h 1753000"/>
                <a:gd name="connsiteX0" fmla="*/ 0 w 4327121"/>
                <a:gd name="connsiteY0" fmla="*/ 0 h 1853279"/>
                <a:gd name="connsiteX1" fmla="*/ 2857500 w 4327121"/>
                <a:gd name="connsiteY1" fmla="*/ 1485900 h 1853279"/>
                <a:gd name="connsiteX2" fmla="*/ 4327121 w 4327121"/>
                <a:gd name="connsiteY2" fmla="*/ 1850522 h 1853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27121" h="1853279">
                  <a:moveTo>
                    <a:pt x="0" y="0"/>
                  </a:moveTo>
                  <a:cubicBezTo>
                    <a:pt x="1092200" y="606425"/>
                    <a:pt x="2136313" y="1177480"/>
                    <a:pt x="2857500" y="1485900"/>
                  </a:cubicBezTo>
                  <a:cubicBezTo>
                    <a:pt x="3578687" y="1794320"/>
                    <a:pt x="4087938" y="1869572"/>
                    <a:pt x="4327121" y="1850522"/>
                  </a:cubicBezTo>
                </a:path>
              </a:pathLst>
            </a:custGeom>
            <a:noFill/>
            <a:ln w="38100">
              <a:solidFill>
                <a:srgbClr val="00B05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</p:grp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6964363" y="3378200"/>
            <a:ext cx="32287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New </a:t>
            </a:r>
            <a:r>
              <a:rPr lang="en-US" alt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Pump </a:t>
            </a:r>
            <a:r>
              <a:rPr lang="en-US" alt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curves</a:t>
            </a:r>
            <a:endParaRPr lang="en-US" altLang="en-US" sz="2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1720850" y="138113"/>
            <a:ext cx="3286125" cy="4335462"/>
            <a:chOff x="1200150" y="188640"/>
            <a:chExt cx="3286125" cy="4335735"/>
          </a:xfrm>
        </p:grpSpPr>
        <p:grpSp>
          <p:nvGrpSpPr>
            <p:cNvPr id="9" name="Group 4"/>
            <p:cNvGrpSpPr>
              <a:grpSpLocks/>
            </p:cNvGrpSpPr>
            <p:nvPr/>
          </p:nvGrpSpPr>
          <p:grpSpPr bwMode="auto">
            <a:xfrm>
              <a:off x="1200150" y="485775"/>
              <a:ext cx="3286125" cy="4038600"/>
              <a:chOff x="1200150" y="485775"/>
              <a:chExt cx="3286125" cy="4038600"/>
            </a:xfrm>
          </p:grpSpPr>
          <p:sp>
            <p:nvSpPr>
              <p:cNvPr id="11" name="Freeform 10"/>
              <p:cNvSpPr/>
              <p:nvPr/>
            </p:nvSpPr>
            <p:spPr>
              <a:xfrm>
                <a:off x="1200150" y="485521"/>
                <a:ext cx="3286125" cy="4038854"/>
              </a:xfrm>
              <a:custGeom>
                <a:avLst/>
                <a:gdLst>
                  <a:gd name="connsiteX0" fmla="*/ 3286125 w 3286125"/>
                  <a:gd name="connsiteY0" fmla="*/ 4038600 h 4038600"/>
                  <a:gd name="connsiteX1" fmla="*/ 1781175 w 3286125"/>
                  <a:gd name="connsiteY1" fmla="*/ 1428750 h 4038600"/>
                  <a:gd name="connsiteX2" fmla="*/ 0 w 3286125"/>
                  <a:gd name="connsiteY2" fmla="*/ 0 h 403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86125" h="4038600">
                    <a:moveTo>
                      <a:pt x="3286125" y="4038600"/>
                    </a:moveTo>
                    <a:cubicBezTo>
                      <a:pt x="2807494" y="3070225"/>
                      <a:pt x="2328863" y="2101850"/>
                      <a:pt x="1781175" y="1428750"/>
                    </a:cubicBezTo>
                    <a:cubicBezTo>
                      <a:pt x="1233487" y="755650"/>
                      <a:pt x="347662" y="239712"/>
                      <a:pt x="0" y="0"/>
                    </a:cubicBezTo>
                  </a:path>
                </a:pathLst>
              </a:custGeom>
              <a:noFill/>
              <a:ln w="38100">
                <a:solidFill>
                  <a:srgbClr val="00B0F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2" name="TextBox 4"/>
              <p:cNvSpPr txBox="1">
                <a:spLocks noChangeArrowheads="1"/>
              </p:cNvSpPr>
              <p:nvPr/>
            </p:nvSpPr>
            <p:spPr bwMode="auto">
              <a:xfrm>
                <a:off x="2915816" y="1484784"/>
                <a:ext cx="793743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400" b="1">
                    <a:solidFill>
                      <a:srgbClr val="00B0F0"/>
                    </a:solidFill>
                  </a:rPr>
                  <a:t>Maxi SH</a:t>
                </a:r>
              </a:p>
            </p:txBody>
          </p:sp>
        </p:grpSp>
        <p:sp>
          <p:nvSpPr>
            <p:cNvPr id="10" name="TextBox 4"/>
            <p:cNvSpPr txBox="1">
              <a:spLocks noChangeArrowheads="1"/>
            </p:cNvSpPr>
            <p:nvPr/>
          </p:nvSpPr>
          <p:spPr bwMode="auto">
            <a:xfrm>
              <a:off x="1259632" y="188640"/>
              <a:ext cx="64472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 b="1">
                  <a:solidFill>
                    <a:srgbClr val="00B0F0"/>
                  </a:solidFill>
                </a:rPr>
                <a:t>140 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92992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Need More Information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831008" y="1518988"/>
            <a:ext cx="2448272" cy="10618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</a:rPr>
              <a:t>Spare Part Selection</a:t>
            </a:r>
          </a:p>
          <a:p>
            <a:endParaRPr lang="en-US" sz="300" dirty="0">
              <a:solidFill>
                <a:srgbClr val="FF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b="0" dirty="0" smtClean="0"/>
              <a:t>Find individual spare part lists based on serial number or product number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200" b="0" dirty="0"/>
          </a:p>
        </p:txBody>
      </p:sp>
      <p:sp>
        <p:nvSpPr>
          <p:cNvPr id="4" name="Rectangle 3"/>
          <p:cNvSpPr/>
          <p:nvPr/>
        </p:nvSpPr>
        <p:spPr>
          <a:xfrm>
            <a:off x="1831008" y="2902733"/>
            <a:ext cx="2664296" cy="124649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</a:rPr>
              <a:t>Document Archive</a:t>
            </a:r>
          </a:p>
          <a:p>
            <a:endParaRPr lang="en-US" sz="300" dirty="0">
              <a:solidFill>
                <a:srgbClr val="FF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b="0" dirty="0" smtClean="0"/>
              <a:t>Search for manuals, data sheets, product catalogues etc.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b="0" dirty="0" smtClean="0"/>
              <a:t>Generate data sheets with you own company logo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200" b="0" dirty="0"/>
          </a:p>
        </p:txBody>
      </p:sp>
      <p:sp>
        <p:nvSpPr>
          <p:cNvPr id="5" name="Rectangle 4"/>
          <p:cNvSpPr/>
          <p:nvPr/>
        </p:nvSpPr>
        <p:spPr>
          <a:xfrm>
            <a:off x="1833315" y="4458796"/>
            <a:ext cx="2448272" cy="143116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</a:rPr>
              <a:t>Pump Selection</a:t>
            </a:r>
          </a:p>
          <a:p>
            <a:endParaRPr lang="en-US" sz="300" dirty="0">
              <a:solidFill>
                <a:srgbClr val="FF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b="0" dirty="0" smtClean="0"/>
              <a:t>Let us help you to determine the best pump for your application including automatic calculations of flow, friction and media velocity</a:t>
            </a:r>
            <a:endParaRPr lang="en-US" sz="1200" b="0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858"/>
          <a:stretch/>
        </p:blipFill>
        <p:spPr bwMode="auto">
          <a:xfrm>
            <a:off x="4694138" y="1294284"/>
            <a:ext cx="4121646" cy="1066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08" b="30886"/>
          <a:stretch/>
        </p:blipFill>
        <p:spPr bwMode="auto">
          <a:xfrm>
            <a:off x="4992278" y="3022476"/>
            <a:ext cx="3816424" cy="1075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7"/>
          <p:cNvCxnSpPr/>
          <p:nvPr/>
        </p:nvCxnSpPr>
        <p:spPr>
          <a:xfrm>
            <a:off x="1218941" y="2580815"/>
            <a:ext cx="871296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218941" y="4246612"/>
            <a:ext cx="871296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7" descr="C:\Users\gxfsr\AppData\Local\Microsoft\Windows\Temporary Internet Files\Content.IE5\YYXSJXXT\600px-Gnome-web-browser.svg[1]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748" y="1809282"/>
            <a:ext cx="481236" cy="481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C:\Users\gxfsr\AppData\Local\Microsoft\Windows\Temporary Internet Files\Content.IE5\YYXSJXXT\600px-Gnome-web-browser.svg[1].png">
            <a:hlinkClick r:id="rId6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774" y="3285360"/>
            <a:ext cx="481236" cy="481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C:\Users\gxfsr\AppData\Local\Microsoft\Windows\Temporary Internet Files\Content.IE5\YYXSJXXT\600px-Gnome-web-browser.svg[1].png">
            <a:hlinkClick r:id="rId7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612" y="4822676"/>
            <a:ext cx="481236" cy="481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9712" y="4458794"/>
            <a:ext cx="2167880" cy="1697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7592" y="4455142"/>
            <a:ext cx="2190378" cy="1697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313" y="1006254"/>
            <a:ext cx="1056119" cy="792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44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 smtClean="0">
                <a:latin typeface="Arial" panose="020B0604020202020204" pitchFamily="34" charset="0"/>
                <a:cs typeface="Arial" panose="020B0604020202020204" pitchFamily="34" charset="0"/>
              </a:rPr>
              <a:t>Get the </a:t>
            </a:r>
            <a:r>
              <a:rPr lang="sv-S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job</a:t>
            </a:r>
            <a:r>
              <a:rPr lang="sv-S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done</a:t>
            </a:r>
            <a:r>
              <a:rPr lang="sv-SE" dirty="0" smtClean="0">
                <a:latin typeface="Arial" panose="020B0604020202020204" pitchFamily="34" charset="0"/>
                <a:cs typeface="Arial" panose="020B0604020202020204" pitchFamily="34" charset="0"/>
              </a:rPr>
              <a:t>. Grindex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7429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Main Business: Dewatering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431800" y="2492375"/>
            <a:ext cx="7591425" cy="323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sv-SE" altLang="en-US" sz="2800" dirty="0"/>
              <a:t>	</a:t>
            </a:r>
            <a:endParaRPr lang="sv-SE" alt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11188" y="1773238"/>
            <a:ext cx="7591425" cy="348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Clr>
                <a:srgbClr val="E3B73B"/>
              </a:buClr>
              <a:buFont typeface="Arial" charset="0"/>
              <a:buChar char="›"/>
            </a:pPr>
            <a:r>
              <a:rPr lang="sv-SE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Construction sites </a:t>
            </a:r>
          </a:p>
          <a:p>
            <a:pPr eaLnBrk="1" hangingPunct="1">
              <a:buClr>
                <a:srgbClr val="E3B73B"/>
              </a:buClr>
              <a:buFont typeface="Arial" charset="0"/>
              <a:buChar char="›"/>
            </a:pPr>
            <a:r>
              <a:rPr lang="sv-SE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Mines</a:t>
            </a:r>
            <a:endParaRPr lang="sv-SE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Clr>
                <a:srgbClr val="E3B73B"/>
              </a:buClr>
              <a:buFont typeface="Arial" charset="0"/>
              <a:buChar char="›"/>
            </a:pPr>
            <a:r>
              <a:rPr lang="sv-SE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Municipalities</a:t>
            </a:r>
            <a:r>
              <a:rPr lang="sv-SE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&amp; Industry</a:t>
            </a:r>
            <a:endParaRPr lang="sv-SE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Clr>
                <a:srgbClr val="E3B73B"/>
              </a:buClr>
              <a:buFont typeface="Arial" charset="0"/>
              <a:buChar char="›"/>
            </a:pPr>
            <a:r>
              <a:rPr lang="sv-SE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Rental</a:t>
            </a:r>
            <a:endParaRPr lang="sv-SE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5" descr="Jehander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383088"/>
            <a:ext cx="2376488" cy="178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dams0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9725" y="4049713"/>
            <a:ext cx="2339975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 descr="2Max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5850" y="3592513"/>
            <a:ext cx="2374900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2395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966" y="338358"/>
            <a:ext cx="10972800" cy="1143000"/>
          </a:xfrm>
        </p:spPr>
        <p:txBody>
          <a:bodyPr/>
          <a:lstStyle/>
          <a:p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Grindex</a:t>
            </a:r>
            <a:r>
              <a:rPr lang="sv-SE" dirty="0" smtClean="0"/>
              <a:t> </a:t>
            </a:r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organisation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426754" y="3480184"/>
            <a:ext cx="10353112" cy="1008112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sv-SE" sz="1400" b="1" dirty="0" err="1" smtClean="0">
                <a:solidFill>
                  <a:srgbClr val="FF0000"/>
                </a:solidFill>
              </a:rPr>
              <a:t>Distributor</a:t>
            </a:r>
            <a:r>
              <a:rPr lang="sv-SE" sz="1400" b="1" dirty="0" smtClean="0">
                <a:solidFill>
                  <a:srgbClr val="FF0000"/>
                </a:solidFill>
              </a:rPr>
              <a:t> </a:t>
            </a:r>
            <a:r>
              <a:rPr lang="sv-SE" sz="1400" b="1" dirty="0" err="1" smtClean="0">
                <a:solidFill>
                  <a:srgbClr val="FF0000"/>
                </a:solidFill>
              </a:rPr>
              <a:t>Excellence</a:t>
            </a:r>
            <a:r>
              <a:rPr lang="sv-SE" sz="1400" b="1" dirty="0" smtClean="0">
                <a:solidFill>
                  <a:srgbClr val="FF0000"/>
                </a:solidFill>
              </a:rPr>
              <a:t> &amp; </a:t>
            </a:r>
            <a:r>
              <a:rPr lang="sv-SE" sz="1400" b="1" dirty="0" err="1" smtClean="0">
                <a:solidFill>
                  <a:srgbClr val="FF0000"/>
                </a:solidFill>
              </a:rPr>
              <a:t>Marcom</a:t>
            </a:r>
            <a:endParaRPr lang="sv-SE" sz="1400" b="1" dirty="0" smtClean="0">
              <a:solidFill>
                <a:srgbClr val="FF0000"/>
              </a:solidFill>
            </a:endParaRPr>
          </a:p>
          <a:p>
            <a:r>
              <a:rPr lang="sv-SE" sz="1400" dirty="0" smtClean="0"/>
              <a:t>Daniel Westin</a:t>
            </a:r>
            <a:endParaRPr lang="en-US" sz="1400" dirty="0"/>
          </a:p>
        </p:txBody>
      </p:sp>
      <p:sp>
        <p:nvSpPr>
          <p:cNvPr id="5" name="Rounded Rectangle 4"/>
          <p:cNvSpPr/>
          <p:nvPr/>
        </p:nvSpPr>
        <p:spPr>
          <a:xfrm>
            <a:off x="408365" y="4726282"/>
            <a:ext cx="10369152" cy="1008112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sv-SE" sz="1400" b="1" dirty="0" smtClean="0">
                <a:solidFill>
                  <a:srgbClr val="FF0000"/>
                </a:solidFill>
                <a:hlinkClick r:id="rId3"/>
              </a:rPr>
              <a:t>Logistics</a:t>
            </a:r>
            <a:r>
              <a:rPr lang="sv-SE" sz="1400" b="1" dirty="0" smtClean="0">
                <a:solidFill>
                  <a:srgbClr val="FF0000"/>
                </a:solidFill>
              </a:rPr>
              <a:t> &amp; </a:t>
            </a:r>
            <a:r>
              <a:rPr lang="sv-SE" sz="1400" b="1" dirty="0" err="1" smtClean="0">
                <a:solidFill>
                  <a:srgbClr val="FF0000"/>
                </a:solidFill>
                <a:hlinkClick r:id="rId3"/>
              </a:rPr>
              <a:t>Trade</a:t>
            </a:r>
            <a:r>
              <a:rPr lang="sv-SE" sz="1400" b="1" dirty="0" smtClean="0">
                <a:solidFill>
                  <a:srgbClr val="FF0000"/>
                </a:solidFill>
                <a:hlinkClick r:id="rId3"/>
              </a:rPr>
              <a:t> </a:t>
            </a:r>
            <a:r>
              <a:rPr lang="sv-SE" sz="1400" b="1" dirty="0" err="1" smtClean="0">
                <a:hlinkClick r:id="rId3"/>
              </a:rPr>
              <a:t>Compliance</a:t>
            </a:r>
            <a:endParaRPr lang="sv-SE" sz="1400" b="1" dirty="0"/>
          </a:p>
          <a:p>
            <a:r>
              <a:rPr lang="sv-SE" sz="1400" dirty="0"/>
              <a:t>Peter Uvemo</a:t>
            </a:r>
            <a:endParaRPr lang="en-US" sz="1400" dirty="0"/>
          </a:p>
        </p:txBody>
      </p:sp>
      <p:sp>
        <p:nvSpPr>
          <p:cNvPr id="6" name="Rounded Rectangle 5"/>
          <p:cNvSpPr/>
          <p:nvPr/>
        </p:nvSpPr>
        <p:spPr>
          <a:xfrm>
            <a:off x="3192674" y="2638050"/>
            <a:ext cx="2112235" cy="3600400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sv-SE" sz="1400" b="1" dirty="0" err="1" smtClean="0">
                <a:hlinkClick r:id="rId4"/>
              </a:rPr>
              <a:t>Americas</a:t>
            </a:r>
            <a:endParaRPr lang="sv-SE" sz="1400" b="1" dirty="0" smtClean="0"/>
          </a:p>
          <a:p>
            <a:pPr algn="ctr"/>
            <a:r>
              <a:rPr lang="sv-SE" sz="1400" dirty="0" smtClean="0"/>
              <a:t>Andreas Malmport</a:t>
            </a:r>
            <a:endParaRPr lang="en-US" sz="1400" dirty="0"/>
          </a:p>
        </p:txBody>
      </p:sp>
      <p:sp>
        <p:nvSpPr>
          <p:cNvPr id="7" name="Rounded Rectangle 6"/>
          <p:cNvSpPr/>
          <p:nvPr/>
        </p:nvSpPr>
        <p:spPr>
          <a:xfrm>
            <a:off x="5784962" y="2638050"/>
            <a:ext cx="2208245" cy="3600400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sv-SE" sz="1400" b="1" dirty="0" smtClean="0">
                <a:hlinkClick r:id="rId5"/>
              </a:rPr>
              <a:t>EMEA</a:t>
            </a:r>
            <a:endParaRPr lang="sv-SE" sz="1400" b="1" dirty="0"/>
          </a:p>
          <a:p>
            <a:pPr algn="ctr"/>
            <a:r>
              <a:rPr lang="sv-SE" sz="1400" dirty="0" smtClean="0"/>
              <a:t>Peter Uvemo</a:t>
            </a:r>
            <a:endParaRPr lang="en-US" sz="1400" dirty="0"/>
          </a:p>
        </p:txBody>
      </p:sp>
      <p:sp>
        <p:nvSpPr>
          <p:cNvPr id="8" name="Rounded Rectangle 7"/>
          <p:cNvSpPr/>
          <p:nvPr/>
        </p:nvSpPr>
        <p:spPr>
          <a:xfrm>
            <a:off x="8377250" y="2632967"/>
            <a:ext cx="2208245" cy="3600400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sv-SE" sz="1400" b="1" dirty="0" smtClean="0">
                <a:hlinkClick r:id="rId6"/>
              </a:rPr>
              <a:t>APAC           </a:t>
            </a:r>
            <a:endParaRPr lang="sv-SE" sz="1400" b="1" dirty="0" smtClean="0"/>
          </a:p>
          <a:p>
            <a:pPr algn="ctr"/>
            <a:r>
              <a:rPr lang="sv-SE" sz="1400" dirty="0" smtClean="0"/>
              <a:t>Duncan Price</a:t>
            </a:r>
            <a:endParaRPr lang="en-US" sz="1400" dirty="0"/>
          </a:p>
        </p:txBody>
      </p:sp>
      <p:sp>
        <p:nvSpPr>
          <p:cNvPr id="9" name="Rounded Rectangle 8"/>
          <p:cNvSpPr/>
          <p:nvPr/>
        </p:nvSpPr>
        <p:spPr>
          <a:xfrm>
            <a:off x="5023690" y="549818"/>
            <a:ext cx="2496277" cy="720080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dirty="0" smtClean="0"/>
              <a:t>MD</a:t>
            </a:r>
          </a:p>
          <a:p>
            <a:pPr algn="ctr"/>
            <a:r>
              <a:rPr lang="sv-SE" sz="1400" dirty="0" smtClean="0">
                <a:hlinkClick r:id="rId7"/>
              </a:rPr>
              <a:t>Andreas Malmport</a:t>
            </a:r>
            <a:endParaRPr lang="en-US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312354" y="3070098"/>
            <a:ext cx="13789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 smtClean="0"/>
              <a:t>Global </a:t>
            </a:r>
            <a:r>
              <a:rPr lang="sv-SE" sz="1400" dirty="0" err="1" smtClean="0"/>
              <a:t>functions</a:t>
            </a:r>
            <a:endParaRPr lang="en-US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2584050" y="2278011"/>
            <a:ext cx="7554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 smtClean="0"/>
              <a:t>Regions</a:t>
            </a:r>
            <a:endParaRPr lang="en-US" sz="1400" dirty="0"/>
          </a:p>
        </p:txBody>
      </p:sp>
      <p:cxnSp>
        <p:nvCxnSpPr>
          <p:cNvPr id="15" name="Straight Connector 14"/>
          <p:cNvCxnSpPr>
            <a:stCxn id="9" idx="2"/>
          </p:cNvCxnSpPr>
          <p:nvPr/>
        </p:nvCxnSpPr>
        <p:spPr>
          <a:xfrm>
            <a:off x="6271829" y="1269898"/>
            <a:ext cx="0" cy="9361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54121" y="2206002"/>
            <a:ext cx="90832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152781" y="2206002"/>
            <a:ext cx="0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745069" y="2206002"/>
            <a:ext cx="0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9337357" y="2206002"/>
            <a:ext cx="0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254121" y="2206002"/>
            <a:ext cx="0" cy="30243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endCxn id="3" idx="1"/>
          </p:cNvCxnSpPr>
          <p:nvPr/>
        </p:nvCxnSpPr>
        <p:spPr>
          <a:xfrm>
            <a:off x="254121" y="3984240"/>
            <a:ext cx="17263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254121" y="5230338"/>
            <a:ext cx="1542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ounded Rectangle 32"/>
          <p:cNvSpPr/>
          <p:nvPr/>
        </p:nvSpPr>
        <p:spPr>
          <a:xfrm>
            <a:off x="6553048" y="1377910"/>
            <a:ext cx="2496277" cy="720080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dirty="0" smtClean="0"/>
              <a:t>Controller</a:t>
            </a:r>
          </a:p>
          <a:p>
            <a:pPr algn="ctr"/>
            <a:r>
              <a:rPr lang="sv-SE" sz="1400" dirty="0" smtClean="0">
                <a:solidFill>
                  <a:schemeClr val="bg1"/>
                </a:solidFill>
              </a:rPr>
              <a:t>Lars </a:t>
            </a:r>
            <a:r>
              <a:rPr lang="sv-SE" sz="1400" dirty="0" err="1" smtClean="0">
                <a:solidFill>
                  <a:schemeClr val="bg1"/>
                </a:solidFill>
              </a:rPr>
              <a:t>Nordenbäck</a:t>
            </a:r>
            <a:r>
              <a:rPr lang="sv-SE" sz="1400" dirty="0" smtClean="0">
                <a:solidFill>
                  <a:schemeClr val="bg1"/>
                </a:solidFill>
              </a:rPr>
              <a:t>/</a:t>
            </a:r>
            <a:r>
              <a:rPr lang="sv-SE" sz="1400" dirty="0" err="1" smtClean="0">
                <a:solidFill>
                  <a:schemeClr val="bg1"/>
                </a:solidFill>
              </a:rPr>
              <a:t>Petya</a:t>
            </a:r>
            <a:r>
              <a:rPr lang="sv-SE" sz="1400" dirty="0" smtClean="0">
                <a:solidFill>
                  <a:schemeClr val="bg1"/>
                </a:solidFill>
              </a:rPr>
              <a:t> Valcheva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1560493" y="1394661"/>
            <a:ext cx="2496277" cy="720080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dirty="0" smtClean="0"/>
              <a:t>MD Assistant</a:t>
            </a:r>
          </a:p>
          <a:p>
            <a:pPr algn="ctr"/>
            <a:r>
              <a:rPr lang="sv-SE" sz="1400" dirty="0" err="1" smtClean="0">
                <a:hlinkClick r:id="rId7"/>
              </a:rPr>
              <a:t>Anne-frid</a:t>
            </a:r>
            <a:r>
              <a:rPr lang="sv-SE" sz="1400" dirty="0" smtClean="0">
                <a:hlinkClick r:id="rId7"/>
              </a:rPr>
              <a:t> Örnestål</a:t>
            </a:r>
            <a:endParaRPr lang="en-US" sz="1400" dirty="0"/>
          </a:p>
        </p:txBody>
      </p:sp>
      <p:cxnSp>
        <p:nvCxnSpPr>
          <p:cNvPr id="36" name="Straight Connector 35"/>
          <p:cNvCxnSpPr>
            <a:stCxn id="34" idx="3"/>
            <a:endCxn id="33" idx="1"/>
          </p:cNvCxnSpPr>
          <p:nvPr/>
        </p:nvCxnSpPr>
        <p:spPr>
          <a:xfrm flipV="1">
            <a:off x="4056770" y="1737951"/>
            <a:ext cx="2496277" cy="1675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3760099" y="3449884"/>
            <a:ext cx="0" cy="18524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3760099" y="4438250"/>
            <a:ext cx="4655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3745566" y="5302346"/>
            <a:ext cx="4655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4180751" y="4222226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 smtClean="0">
                <a:solidFill>
                  <a:schemeClr val="bg1"/>
                </a:solidFill>
              </a:rPr>
              <a:t>NAM/</a:t>
            </a:r>
          </a:p>
          <a:p>
            <a:r>
              <a:rPr lang="sv-SE" sz="1400" dirty="0" smtClean="0">
                <a:solidFill>
                  <a:schemeClr val="bg1"/>
                </a:solidFill>
              </a:rPr>
              <a:t>GRUS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176815" y="5138586"/>
            <a:ext cx="5180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 smtClean="0">
                <a:solidFill>
                  <a:schemeClr val="bg1"/>
                </a:solidFill>
              </a:rPr>
              <a:t>LAM</a:t>
            </a:r>
          </a:p>
        </p:txBody>
      </p:sp>
      <p:cxnSp>
        <p:nvCxnSpPr>
          <p:cNvPr id="47" name="Straight Connector 46"/>
          <p:cNvCxnSpPr/>
          <p:nvPr/>
        </p:nvCxnSpPr>
        <p:spPr>
          <a:xfrm>
            <a:off x="6448399" y="3449884"/>
            <a:ext cx="8639" cy="25005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6448398" y="4438250"/>
            <a:ext cx="4655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6433865" y="5178075"/>
            <a:ext cx="4655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6869049" y="4274490"/>
            <a:ext cx="7059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 err="1" smtClean="0">
                <a:solidFill>
                  <a:schemeClr val="bg1"/>
                </a:solidFill>
              </a:rPr>
              <a:t>Europe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865113" y="5014315"/>
            <a:ext cx="4267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 smtClean="0">
                <a:solidFill>
                  <a:schemeClr val="bg1"/>
                </a:solidFill>
              </a:rPr>
              <a:t>ME</a:t>
            </a:r>
          </a:p>
        </p:txBody>
      </p:sp>
      <p:cxnSp>
        <p:nvCxnSpPr>
          <p:cNvPr id="52" name="Straight Connector 51"/>
          <p:cNvCxnSpPr/>
          <p:nvPr/>
        </p:nvCxnSpPr>
        <p:spPr>
          <a:xfrm>
            <a:off x="6457037" y="3646162"/>
            <a:ext cx="4655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6937090" y="3502147"/>
            <a:ext cx="6663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 smtClean="0">
                <a:solidFill>
                  <a:schemeClr val="bg1"/>
                </a:solidFill>
              </a:rPr>
              <a:t>Nordic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6457037" y="5950418"/>
            <a:ext cx="4655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6841080" y="5786658"/>
            <a:ext cx="6079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 err="1" smtClean="0">
                <a:solidFill>
                  <a:schemeClr val="bg1"/>
                </a:solidFill>
              </a:rPr>
              <a:t>Africa</a:t>
            </a:r>
            <a:endParaRPr lang="sv-SE" sz="1400" dirty="0" smtClean="0">
              <a:solidFill>
                <a:schemeClr val="bg1"/>
              </a:solidFill>
            </a:endParaRPr>
          </a:p>
        </p:txBody>
      </p:sp>
      <p:cxnSp>
        <p:nvCxnSpPr>
          <p:cNvPr id="57" name="Straight Connector 56"/>
          <p:cNvCxnSpPr/>
          <p:nvPr/>
        </p:nvCxnSpPr>
        <p:spPr>
          <a:xfrm>
            <a:off x="8944675" y="3521892"/>
            <a:ext cx="0" cy="18524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8944675" y="4510258"/>
            <a:ext cx="4655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8930142" y="5374354"/>
            <a:ext cx="4655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9365326" y="4366243"/>
            <a:ext cx="6864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 smtClean="0">
                <a:solidFill>
                  <a:schemeClr val="bg1"/>
                </a:solidFill>
              </a:rPr>
              <a:t>G. </a:t>
            </a:r>
            <a:r>
              <a:rPr lang="sv-SE" sz="1400" dirty="0" err="1" smtClean="0">
                <a:solidFill>
                  <a:schemeClr val="bg1"/>
                </a:solidFill>
              </a:rPr>
              <a:t>Asia</a:t>
            </a:r>
            <a:endParaRPr lang="sv-SE" sz="1400" dirty="0" smtClean="0">
              <a:solidFill>
                <a:schemeClr val="bg1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9361391" y="5210594"/>
            <a:ext cx="7777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 smtClean="0">
                <a:solidFill>
                  <a:schemeClr val="bg1"/>
                </a:solidFill>
              </a:rPr>
              <a:t>Oceania</a:t>
            </a:r>
          </a:p>
        </p:txBody>
      </p:sp>
      <p:cxnSp>
        <p:nvCxnSpPr>
          <p:cNvPr id="42" name="Straight Connector 41"/>
          <p:cNvCxnSpPr/>
          <p:nvPr/>
        </p:nvCxnSpPr>
        <p:spPr>
          <a:xfrm>
            <a:off x="1176450" y="4047910"/>
            <a:ext cx="0" cy="2463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1176450" y="4294234"/>
            <a:ext cx="38404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1464483" y="4132903"/>
            <a:ext cx="11288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 smtClean="0">
                <a:solidFill>
                  <a:schemeClr val="bg1"/>
                </a:solidFill>
                <a:hlinkClick r:id="rId8"/>
              </a:rPr>
              <a:t>Tech support</a:t>
            </a:r>
            <a:endParaRPr lang="sv-SE" sz="1400" dirty="0" smtClean="0">
              <a:solidFill>
                <a:schemeClr val="bg1"/>
              </a:solidFill>
            </a:endParaRPr>
          </a:p>
        </p:txBody>
      </p:sp>
      <p:sp>
        <p:nvSpPr>
          <p:cNvPr id="63" name="Rounded Rectangle 62"/>
          <p:cNvSpPr/>
          <p:nvPr/>
        </p:nvSpPr>
        <p:spPr>
          <a:xfrm>
            <a:off x="9177435" y="1377910"/>
            <a:ext cx="2204115" cy="720080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dirty="0" smtClean="0"/>
              <a:t>HR</a:t>
            </a:r>
          </a:p>
          <a:p>
            <a:pPr algn="ctr"/>
            <a:r>
              <a:rPr lang="sv-SE" sz="1400" dirty="0" smtClean="0"/>
              <a:t>Susanne Thomsen</a:t>
            </a:r>
            <a:endParaRPr lang="en-US" sz="1400" dirty="0"/>
          </a:p>
        </p:txBody>
      </p:sp>
      <p:cxnSp>
        <p:nvCxnSpPr>
          <p:cNvPr id="16" name="Elbow Connector 15"/>
          <p:cNvCxnSpPr>
            <a:stCxn id="9" idx="3"/>
            <a:endCxn id="63" idx="0"/>
          </p:cNvCxnSpPr>
          <p:nvPr/>
        </p:nvCxnSpPr>
        <p:spPr>
          <a:xfrm>
            <a:off x="7519967" y="909858"/>
            <a:ext cx="2759526" cy="468052"/>
          </a:xfrm>
          <a:prstGeom prst="bentConnector2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10971" y="5950419"/>
            <a:ext cx="15361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000" dirty="0" smtClean="0"/>
              <a:t>2017-02-09</a:t>
            </a:r>
            <a:endParaRPr lang="en-US" sz="1000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8944675" y="3809923"/>
            <a:ext cx="42065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9419476" y="3656035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 smtClean="0">
                <a:solidFill>
                  <a:schemeClr val="bg1"/>
                </a:solidFill>
              </a:rPr>
              <a:t>China</a:t>
            </a:r>
          </a:p>
        </p:txBody>
      </p:sp>
    </p:spTree>
    <p:extLst>
      <p:ext uri="{BB962C8B-B14F-4D97-AF65-F5344CB8AC3E}">
        <p14:creationId xmlns:p14="http://schemas.microsoft.com/office/powerpoint/2010/main" val="3933026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Contact Grindex: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2057399" y="1452563"/>
            <a:ext cx="6856413" cy="4166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buFont typeface="Arial" charset="0"/>
              <a:buNone/>
            </a:pPr>
            <a:endParaRPr lang="sv-SE" altLang="en-US" sz="2400" dirty="0">
              <a:latin typeface="Arial" panose="020B0604020202020204" pitchFamily="34" charset="0"/>
              <a:cs typeface="Arial" panose="020B0604020202020204" pitchFamily="34" charset="0"/>
              <a:hlinkClick r:id="rId2"/>
            </a:endParaRPr>
          </a:p>
          <a:p>
            <a:pPr algn="ctr" eaLnBrk="1" hangingPunct="1">
              <a:buFont typeface="Arial" charset="0"/>
              <a:buNone/>
            </a:pPr>
            <a:endParaRPr lang="sv-SE" altLang="en-US" sz="2400" dirty="0">
              <a:latin typeface="Arial" panose="020B0604020202020204" pitchFamily="34" charset="0"/>
              <a:cs typeface="Arial" panose="020B0604020202020204" pitchFamily="34" charset="0"/>
              <a:hlinkClick r:id="rId2"/>
            </a:endParaRPr>
          </a:p>
          <a:p>
            <a:pPr algn="ctr" eaLnBrk="1" hangingPunct="1">
              <a:buFont typeface="Arial" charset="0"/>
              <a:buNone/>
            </a:pPr>
            <a:r>
              <a:rPr lang="sv-SE" altLang="en-US" sz="24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logistics@grindex.com</a:t>
            </a:r>
            <a:endParaRPr lang="sv-SE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buFont typeface="Arial" charset="0"/>
              <a:buNone/>
            </a:pPr>
            <a:r>
              <a:rPr lang="sv-SE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+46 8 606 66 91</a:t>
            </a:r>
          </a:p>
          <a:p>
            <a:pPr algn="ctr" eaLnBrk="1" hangingPunct="1">
              <a:buFont typeface="Arial" charset="0"/>
              <a:buNone/>
            </a:pPr>
            <a:endParaRPr lang="sv-SE" altLang="en-US" sz="2400" dirty="0">
              <a:latin typeface="Arial" panose="020B0604020202020204" pitchFamily="34" charset="0"/>
              <a:cs typeface="Arial" panose="020B0604020202020204" pitchFamily="34" charset="0"/>
              <a:hlinkClick r:id="rId3"/>
            </a:endParaRPr>
          </a:p>
          <a:p>
            <a:pPr algn="ctr" eaLnBrk="1" hangingPunct="1">
              <a:buFont typeface="Arial" charset="0"/>
              <a:buNone/>
            </a:pPr>
            <a:r>
              <a:rPr lang="sv-SE" altLang="en-US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technicalsupport@grindex.com</a:t>
            </a:r>
            <a:endParaRPr lang="sv-SE" altLang="en-US" sz="24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buFont typeface="Arial" charset="0"/>
              <a:buNone/>
            </a:pPr>
            <a:r>
              <a:rPr lang="sv-SE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+46 8 606 66 81</a:t>
            </a:r>
          </a:p>
          <a:p>
            <a:pPr algn="ctr" eaLnBrk="1" hangingPunct="1">
              <a:buFont typeface="Arial" charset="0"/>
              <a:buNone/>
            </a:pPr>
            <a:endParaRPr lang="sv-SE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buFont typeface="Arial" charset="0"/>
              <a:buNone/>
            </a:pPr>
            <a:endParaRPr lang="sv-SE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buFont typeface="Arial" charset="0"/>
              <a:buNone/>
            </a:pPr>
            <a:endParaRPr lang="sv-SE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747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itle 7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Worldwide presence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AutoShape 52"/>
          <p:cNvSpPr>
            <a:spLocks noChangeArrowheads="1"/>
          </p:cNvSpPr>
          <p:nvPr/>
        </p:nvSpPr>
        <p:spPr bwMode="auto">
          <a:xfrm>
            <a:off x="323850" y="5661025"/>
            <a:ext cx="179388" cy="179388"/>
          </a:xfrm>
          <a:prstGeom prst="star5">
            <a:avLst/>
          </a:prstGeom>
          <a:solidFill>
            <a:srgbClr val="E53138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pitchFamily="34" charset="0"/>
            </a:endParaRPr>
          </a:p>
        </p:txBody>
      </p:sp>
      <p:sp>
        <p:nvSpPr>
          <p:cNvPr id="54" name="Oval 53"/>
          <p:cNvSpPr>
            <a:spLocks noChangeArrowheads="1"/>
          </p:cNvSpPr>
          <p:nvPr/>
        </p:nvSpPr>
        <p:spPr bwMode="auto">
          <a:xfrm>
            <a:off x="323850" y="6021388"/>
            <a:ext cx="107950" cy="107950"/>
          </a:xfrm>
          <a:prstGeom prst="ellipse">
            <a:avLst/>
          </a:prstGeom>
          <a:solidFill>
            <a:srgbClr val="FF192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55" name="Text Box 54"/>
          <p:cNvSpPr txBox="1">
            <a:spLocks noChangeArrowheads="1"/>
          </p:cNvSpPr>
          <p:nvPr/>
        </p:nvSpPr>
        <p:spPr bwMode="auto">
          <a:xfrm>
            <a:off x="498475" y="5646738"/>
            <a:ext cx="136127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">
                <a:latin typeface="Arial" panose="020B0604020202020204" pitchFamily="34" charset="0"/>
                <a:cs typeface="Arial" panose="020B0604020202020204" pitchFamily="34" charset="0"/>
              </a:rPr>
              <a:t>Regional sales office</a:t>
            </a:r>
          </a:p>
        </p:txBody>
      </p:sp>
      <p:sp>
        <p:nvSpPr>
          <p:cNvPr id="56" name="Text Box 55"/>
          <p:cNvSpPr txBox="1">
            <a:spLocks noChangeArrowheads="1"/>
          </p:cNvSpPr>
          <p:nvPr/>
        </p:nvSpPr>
        <p:spPr bwMode="auto">
          <a:xfrm>
            <a:off x="430213" y="5992813"/>
            <a:ext cx="811441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">
                <a:latin typeface="Arial" panose="020B0604020202020204" pitchFamily="34" charset="0"/>
                <a:cs typeface="Arial" panose="020B0604020202020204" pitchFamily="34" charset="0"/>
              </a:rPr>
              <a:t>-Distributor</a:t>
            </a:r>
          </a:p>
        </p:txBody>
      </p:sp>
      <p:sp>
        <p:nvSpPr>
          <p:cNvPr id="68" name="Text Box 67"/>
          <p:cNvSpPr txBox="1">
            <a:spLocks noChangeArrowheads="1"/>
          </p:cNvSpPr>
          <p:nvPr/>
        </p:nvSpPr>
        <p:spPr bwMode="auto">
          <a:xfrm>
            <a:off x="520700" y="5373688"/>
            <a:ext cx="382588" cy="246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">
                <a:latin typeface="Arial" panose="020B0604020202020204" pitchFamily="34" charset="0"/>
                <a:cs typeface="Arial" panose="020B0604020202020204" pitchFamily="34" charset="0"/>
              </a:rPr>
              <a:t>HQ</a:t>
            </a:r>
          </a:p>
        </p:txBody>
      </p:sp>
      <p:pic>
        <p:nvPicPr>
          <p:cNvPr id="70" name="Bildobjekt 67" descr="grindex_w_tex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042"/>
          <a:stretch>
            <a:fillRect/>
          </a:stretch>
        </p:blipFill>
        <p:spPr bwMode="auto">
          <a:xfrm>
            <a:off x="323850" y="5373688"/>
            <a:ext cx="1793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8" name="Group 77"/>
          <p:cNvGrpSpPr/>
          <p:nvPr/>
        </p:nvGrpSpPr>
        <p:grpSpPr>
          <a:xfrm>
            <a:off x="310649" y="1291688"/>
            <a:ext cx="9144000" cy="4011613"/>
            <a:chOff x="619125" y="1412875"/>
            <a:chExt cx="9144000" cy="4011613"/>
          </a:xfrm>
        </p:grpSpPr>
        <p:pic>
          <p:nvPicPr>
            <p:cNvPr id="4" name="Picture 3" descr="BlankMap-World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125" y="1412875"/>
              <a:ext cx="9144000" cy="4011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Oval 4"/>
            <p:cNvSpPr>
              <a:spLocks noChangeArrowheads="1"/>
            </p:cNvSpPr>
            <p:nvPr/>
          </p:nvSpPr>
          <p:spPr bwMode="auto">
            <a:xfrm>
              <a:off x="2814638" y="2349500"/>
              <a:ext cx="71437" cy="71438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charset="0"/>
              </a:endParaRPr>
            </a:p>
          </p:txBody>
        </p:sp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2024063" y="2997200"/>
              <a:ext cx="71437" cy="71438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charset="0"/>
              </a:endParaRPr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2671763" y="3933825"/>
              <a:ext cx="71437" cy="71438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charset="0"/>
              </a:endParaRPr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2959100" y="4149725"/>
              <a:ext cx="71438" cy="71438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charset="0"/>
              </a:endParaRPr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3030538" y="4652963"/>
              <a:ext cx="71437" cy="71437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charset="0"/>
              </a:endParaRPr>
            </a:p>
          </p:txBody>
        </p:sp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3319463" y="4149725"/>
              <a:ext cx="71437" cy="71438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charset="0"/>
              </a:endParaRPr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2454275" y="3429000"/>
              <a:ext cx="71438" cy="71438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charset="0"/>
              </a:endParaRPr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2695575" y="3586163"/>
              <a:ext cx="71438" cy="71437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charset="0"/>
              </a:endParaRPr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2911475" y="3500438"/>
              <a:ext cx="71438" cy="71437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charset="0"/>
              </a:endParaRPr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2849563" y="4403725"/>
              <a:ext cx="71437" cy="71438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charset="0"/>
              </a:endParaRPr>
            </a:p>
          </p:txBody>
        </p:sp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4662488" y="2179638"/>
              <a:ext cx="71437" cy="71437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charset="0"/>
              </a:endParaRPr>
            </a:p>
          </p:txBody>
        </p:sp>
        <p:sp>
          <p:nvSpPr>
            <p:cNvPr id="16" name="Oval 15"/>
            <p:cNvSpPr>
              <a:spLocks noChangeArrowheads="1"/>
            </p:cNvSpPr>
            <p:nvPr/>
          </p:nvSpPr>
          <p:spPr bwMode="auto">
            <a:xfrm>
              <a:off x="4470400" y="2565400"/>
              <a:ext cx="71438" cy="71438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charset="0"/>
              </a:endParaRPr>
            </a:p>
          </p:txBody>
        </p:sp>
        <p:sp>
          <p:nvSpPr>
            <p:cNvPr id="17" name="Oval 16"/>
            <p:cNvSpPr>
              <a:spLocks noChangeArrowheads="1"/>
            </p:cNvSpPr>
            <p:nvPr/>
          </p:nvSpPr>
          <p:spPr bwMode="auto">
            <a:xfrm>
              <a:off x="4614863" y="2565400"/>
              <a:ext cx="71437" cy="71438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charset="0"/>
              </a:endParaRPr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auto">
            <a:xfrm>
              <a:off x="4759325" y="2349500"/>
              <a:ext cx="71438" cy="71438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charset="0"/>
              </a:endParaRPr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4843463" y="2179638"/>
              <a:ext cx="71437" cy="71437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charset="0"/>
              </a:endParaRPr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4792663" y="2230438"/>
              <a:ext cx="71437" cy="71437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charset="0"/>
              </a:endParaRPr>
            </a:p>
          </p:txBody>
        </p:sp>
        <p:sp>
          <p:nvSpPr>
            <p:cNvPr id="21" name="Oval 20"/>
            <p:cNvSpPr>
              <a:spLocks noChangeArrowheads="1"/>
            </p:cNvSpPr>
            <p:nvPr/>
          </p:nvSpPr>
          <p:spPr bwMode="auto">
            <a:xfrm>
              <a:off x="4954588" y="2217738"/>
              <a:ext cx="71437" cy="71437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charset="0"/>
              </a:endParaRPr>
            </a:p>
          </p:txBody>
        </p:sp>
        <p:sp>
          <p:nvSpPr>
            <p:cNvPr id="22" name="Oval 21"/>
            <p:cNvSpPr>
              <a:spLocks noChangeArrowheads="1"/>
            </p:cNvSpPr>
            <p:nvPr/>
          </p:nvSpPr>
          <p:spPr bwMode="auto">
            <a:xfrm>
              <a:off x="4916488" y="2108200"/>
              <a:ext cx="71437" cy="71438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charset="0"/>
              </a:endParaRPr>
            </a:p>
          </p:txBody>
        </p:sp>
        <p:sp>
          <p:nvSpPr>
            <p:cNvPr id="23" name="Oval 22"/>
            <p:cNvSpPr>
              <a:spLocks noChangeArrowheads="1"/>
            </p:cNvSpPr>
            <p:nvPr/>
          </p:nvSpPr>
          <p:spPr bwMode="auto">
            <a:xfrm>
              <a:off x="4924425" y="1966913"/>
              <a:ext cx="71438" cy="71437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 b="1">
                <a:latin typeface="Verdana" pitchFamily="34" charset="0"/>
              </a:endParaRPr>
            </a:p>
          </p:txBody>
        </p:sp>
        <p:sp>
          <p:nvSpPr>
            <p:cNvPr id="24" name="Oval 23"/>
            <p:cNvSpPr>
              <a:spLocks noChangeArrowheads="1"/>
            </p:cNvSpPr>
            <p:nvPr/>
          </p:nvSpPr>
          <p:spPr bwMode="auto">
            <a:xfrm>
              <a:off x="5276850" y="1890713"/>
              <a:ext cx="71438" cy="71437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 b="1">
                <a:latin typeface="Verdana" pitchFamily="34" charset="0"/>
              </a:endParaRPr>
            </a:p>
          </p:txBody>
        </p:sp>
        <p:sp>
          <p:nvSpPr>
            <p:cNvPr id="25" name="Oval 24"/>
            <p:cNvSpPr>
              <a:spLocks noChangeArrowheads="1"/>
            </p:cNvSpPr>
            <p:nvPr/>
          </p:nvSpPr>
          <p:spPr bwMode="auto">
            <a:xfrm>
              <a:off x="5622925" y="2062163"/>
              <a:ext cx="71438" cy="71437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 b="1">
                <a:latin typeface="Verdana" pitchFamily="34" charset="0"/>
              </a:endParaRPr>
            </a:p>
          </p:txBody>
        </p:sp>
        <p:sp>
          <p:nvSpPr>
            <p:cNvPr id="26" name="Oval 25"/>
            <p:cNvSpPr>
              <a:spLocks noChangeArrowheads="1"/>
            </p:cNvSpPr>
            <p:nvPr/>
          </p:nvSpPr>
          <p:spPr bwMode="auto">
            <a:xfrm>
              <a:off x="4518025" y="2755900"/>
              <a:ext cx="71438" cy="71438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 b="1">
                <a:latin typeface="Verdana" pitchFamily="34" charset="0"/>
              </a:endParaRPr>
            </a:p>
          </p:txBody>
        </p:sp>
        <p:sp>
          <p:nvSpPr>
            <p:cNvPr id="27" name="Oval 26"/>
            <p:cNvSpPr>
              <a:spLocks noChangeArrowheads="1"/>
            </p:cNvSpPr>
            <p:nvPr/>
          </p:nvSpPr>
          <p:spPr bwMode="auto">
            <a:xfrm>
              <a:off x="5335588" y="4581525"/>
              <a:ext cx="71437" cy="71438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 b="1">
                <a:latin typeface="Verdana" pitchFamily="34" charset="0"/>
              </a:endParaRPr>
            </a:p>
          </p:txBody>
        </p:sp>
        <p:sp>
          <p:nvSpPr>
            <p:cNvPr id="28" name="Oval 27"/>
            <p:cNvSpPr>
              <a:spLocks noChangeArrowheads="1"/>
            </p:cNvSpPr>
            <p:nvPr/>
          </p:nvSpPr>
          <p:spPr bwMode="auto">
            <a:xfrm>
              <a:off x="5840413" y="2997200"/>
              <a:ext cx="71437" cy="71438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 b="1">
                <a:latin typeface="Verdana" pitchFamily="34" charset="0"/>
              </a:endParaRPr>
            </a:p>
          </p:txBody>
        </p:sp>
        <p:sp>
          <p:nvSpPr>
            <p:cNvPr id="29" name="Oval 28"/>
            <p:cNvSpPr>
              <a:spLocks noChangeArrowheads="1"/>
            </p:cNvSpPr>
            <p:nvPr/>
          </p:nvSpPr>
          <p:spPr bwMode="auto">
            <a:xfrm>
              <a:off x="6199188" y="3068638"/>
              <a:ext cx="71437" cy="71437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 b="1">
                <a:latin typeface="Verdana" pitchFamily="34" charset="0"/>
              </a:endParaRPr>
            </a:p>
          </p:txBody>
        </p:sp>
        <p:sp>
          <p:nvSpPr>
            <p:cNvPr id="30" name="Oval 29"/>
            <p:cNvSpPr>
              <a:spLocks noChangeArrowheads="1"/>
            </p:cNvSpPr>
            <p:nvPr/>
          </p:nvSpPr>
          <p:spPr bwMode="auto">
            <a:xfrm>
              <a:off x="6069013" y="3032125"/>
              <a:ext cx="71437" cy="71438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 b="1">
                <a:latin typeface="Verdana" pitchFamily="34" charset="0"/>
              </a:endParaRPr>
            </a:p>
          </p:txBody>
        </p:sp>
        <p:sp>
          <p:nvSpPr>
            <p:cNvPr id="31" name="Oval 30"/>
            <p:cNvSpPr>
              <a:spLocks noChangeArrowheads="1"/>
            </p:cNvSpPr>
            <p:nvPr/>
          </p:nvSpPr>
          <p:spPr bwMode="auto">
            <a:xfrm>
              <a:off x="5907088" y="2860675"/>
              <a:ext cx="71437" cy="71438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 b="1">
                <a:latin typeface="Verdana" pitchFamily="34" charset="0"/>
              </a:endParaRPr>
            </a:p>
          </p:txBody>
        </p:sp>
        <p:sp>
          <p:nvSpPr>
            <p:cNvPr id="32" name="Oval 31"/>
            <p:cNvSpPr>
              <a:spLocks noChangeArrowheads="1"/>
            </p:cNvSpPr>
            <p:nvPr/>
          </p:nvSpPr>
          <p:spPr bwMode="auto">
            <a:xfrm>
              <a:off x="5478463" y="2565400"/>
              <a:ext cx="71437" cy="71438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 b="1">
                <a:latin typeface="Verdana" pitchFamily="34" charset="0"/>
              </a:endParaRPr>
            </a:p>
          </p:txBody>
        </p:sp>
        <p:sp>
          <p:nvSpPr>
            <p:cNvPr id="33" name="Oval 32"/>
            <p:cNvSpPr>
              <a:spLocks noChangeArrowheads="1"/>
            </p:cNvSpPr>
            <p:nvPr/>
          </p:nvSpPr>
          <p:spPr bwMode="auto">
            <a:xfrm>
              <a:off x="5249863" y="2598738"/>
              <a:ext cx="71437" cy="71437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 b="1">
                <a:latin typeface="Verdana" pitchFamily="34" charset="0"/>
              </a:endParaRPr>
            </a:p>
          </p:txBody>
        </p:sp>
        <p:sp>
          <p:nvSpPr>
            <p:cNvPr id="34" name="Oval 33"/>
            <p:cNvSpPr>
              <a:spLocks noChangeArrowheads="1"/>
            </p:cNvSpPr>
            <p:nvPr/>
          </p:nvSpPr>
          <p:spPr bwMode="auto">
            <a:xfrm>
              <a:off x="5046663" y="2492375"/>
              <a:ext cx="71437" cy="71438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 b="1">
                <a:latin typeface="Verdana" pitchFamily="34" charset="0"/>
              </a:endParaRPr>
            </a:p>
          </p:txBody>
        </p:sp>
        <p:sp>
          <p:nvSpPr>
            <p:cNvPr id="35" name="Oval 34"/>
            <p:cNvSpPr>
              <a:spLocks noChangeArrowheads="1"/>
            </p:cNvSpPr>
            <p:nvPr/>
          </p:nvSpPr>
          <p:spPr bwMode="auto">
            <a:xfrm>
              <a:off x="5262563" y="2060575"/>
              <a:ext cx="71437" cy="71438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 b="1">
                <a:latin typeface="Verdana" pitchFamily="34" charset="0"/>
              </a:endParaRPr>
            </a:p>
          </p:txBody>
        </p:sp>
        <p:sp>
          <p:nvSpPr>
            <p:cNvPr id="36" name="Oval 35"/>
            <p:cNvSpPr>
              <a:spLocks noChangeArrowheads="1"/>
            </p:cNvSpPr>
            <p:nvPr/>
          </p:nvSpPr>
          <p:spPr bwMode="auto">
            <a:xfrm>
              <a:off x="5140325" y="2162175"/>
              <a:ext cx="71438" cy="71438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 b="1">
                <a:latin typeface="Verdana" pitchFamily="34" charset="0"/>
              </a:endParaRPr>
            </a:p>
          </p:txBody>
        </p:sp>
        <p:sp>
          <p:nvSpPr>
            <p:cNvPr id="37" name="Oval 36"/>
            <p:cNvSpPr>
              <a:spLocks noChangeArrowheads="1"/>
            </p:cNvSpPr>
            <p:nvPr/>
          </p:nvSpPr>
          <p:spPr bwMode="auto">
            <a:xfrm>
              <a:off x="4903788" y="2339975"/>
              <a:ext cx="71437" cy="71438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 b="1">
                <a:latin typeface="Verdana" pitchFamily="34" charset="0"/>
              </a:endParaRPr>
            </a:p>
          </p:txBody>
        </p:sp>
        <p:sp>
          <p:nvSpPr>
            <p:cNvPr id="38" name="Oval 37"/>
            <p:cNvSpPr>
              <a:spLocks noChangeArrowheads="1"/>
            </p:cNvSpPr>
            <p:nvPr/>
          </p:nvSpPr>
          <p:spPr bwMode="auto">
            <a:xfrm>
              <a:off x="5043488" y="2336800"/>
              <a:ext cx="71437" cy="71438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 b="1">
                <a:latin typeface="Verdana" pitchFamily="34" charset="0"/>
              </a:endParaRPr>
            </a:p>
          </p:txBody>
        </p:sp>
        <p:sp>
          <p:nvSpPr>
            <p:cNvPr id="39" name="Oval 38"/>
            <p:cNvSpPr>
              <a:spLocks noChangeArrowheads="1"/>
            </p:cNvSpPr>
            <p:nvPr/>
          </p:nvSpPr>
          <p:spPr bwMode="auto">
            <a:xfrm>
              <a:off x="5475288" y="2314575"/>
              <a:ext cx="71437" cy="71438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 b="1">
                <a:latin typeface="Verdana" pitchFamily="34" charset="0"/>
              </a:endParaRPr>
            </a:p>
          </p:txBody>
        </p:sp>
        <p:sp>
          <p:nvSpPr>
            <p:cNvPr id="40" name="Oval 39"/>
            <p:cNvSpPr>
              <a:spLocks noChangeArrowheads="1"/>
            </p:cNvSpPr>
            <p:nvPr/>
          </p:nvSpPr>
          <p:spPr bwMode="auto">
            <a:xfrm>
              <a:off x="5297488" y="2400300"/>
              <a:ext cx="71437" cy="71438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 b="1">
                <a:latin typeface="Verdana" pitchFamily="34" charset="0"/>
              </a:endParaRPr>
            </a:p>
          </p:txBody>
        </p:sp>
        <p:sp>
          <p:nvSpPr>
            <p:cNvPr id="41" name="Oval 40"/>
            <p:cNvSpPr>
              <a:spLocks noChangeArrowheads="1"/>
            </p:cNvSpPr>
            <p:nvPr/>
          </p:nvSpPr>
          <p:spPr bwMode="auto">
            <a:xfrm>
              <a:off x="5322888" y="2466975"/>
              <a:ext cx="71437" cy="71438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 b="1">
                <a:latin typeface="Verdana" pitchFamily="34" charset="0"/>
              </a:endParaRPr>
            </a:p>
          </p:txBody>
        </p:sp>
        <p:sp>
          <p:nvSpPr>
            <p:cNvPr id="42" name="Oval 41"/>
            <p:cNvSpPr>
              <a:spLocks noChangeArrowheads="1"/>
            </p:cNvSpPr>
            <p:nvPr/>
          </p:nvSpPr>
          <p:spPr bwMode="auto">
            <a:xfrm>
              <a:off x="5165725" y="2336800"/>
              <a:ext cx="71438" cy="71438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 b="1">
                <a:latin typeface="Verdana" pitchFamily="34" charset="0"/>
              </a:endParaRPr>
            </a:p>
          </p:txBody>
        </p:sp>
        <p:sp>
          <p:nvSpPr>
            <p:cNvPr id="43" name="Oval 42"/>
            <p:cNvSpPr>
              <a:spLocks noChangeArrowheads="1"/>
            </p:cNvSpPr>
            <p:nvPr/>
          </p:nvSpPr>
          <p:spPr bwMode="auto">
            <a:xfrm>
              <a:off x="5186363" y="2428875"/>
              <a:ext cx="71437" cy="71438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 b="1">
                <a:latin typeface="Verdana" pitchFamily="34" charset="0"/>
              </a:endParaRPr>
            </a:p>
          </p:txBody>
        </p:sp>
        <p:sp>
          <p:nvSpPr>
            <p:cNvPr id="44" name="Oval 43"/>
            <p:cNvSpPr>
              <a:spLocks noChangeArrowheads="1"/>
            </p:cNvSpPr>
            <p:nvPr/>
          </p:nvSpPr>
          <p:spPr bwMode="auto">
            <a:xfrm>
              <a:off x="7351713" y="3284538"/>
              <a:ext cx="71437" cy="71437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 b="1">
                <a:latin typeface="Verdana" pitchFamily="34" charset="0"/>
              </a:endParaRPr>
            </a:p>
          </p:txBody>
        </p:sp>
        <p:sp>
          <p:nvSpPr>
            <p:cNvPr id="45" name="Oval 44"/>
            <p:cNvSpPr>
              <a:spLocks noChangeArrowheads="1"/>
            </p:cNvSpPr>
            <p:nvPr/>
          </p:nvSpPr>
          <p:spPr bwMode="auto">
            <a:xfrm>
              <a:off x="7423150" y="3616325"/>
              <a:ext cx="71438" cy="71438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 b="1">
                <a:latin typeface="Verdana" pitchFamily="34" charset="0"/>
              </a:endParaRPr>
            </a:p>
          </p:txBody>
        </p:sp>
        <p:sp>
          <p:nvSpPr>
            <p:cNvPr id="46" name="Oval 45"/>
            <p:cNvSpPr>
              <a:spLocks noChangeArrowheads="1"/>
            </p:cNvSpPr>
            <p:nvPr/>
          </p:nvSpPr>
          <p:spPr bwMode="auto">
            <a:xfrm>
              <a:off x="7567613" y="3911600"/>
              <a:ext cx="71437" cy="71438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 b="1">
                <a:latin typeface="Verdana" pitchFamily="34" charset="0"/>
              </a:endParaRPr>
            </a:p>
          </p:txBody>
        </p:sp>
        <p:sp>
          <p:nvSpPr>
            <p:cNvPr id="47" name="Oval 46"/>
            <p:cNvSpPr>
              <a:spLocks noChangeArrowheads="1"/>
            </p:cNvSpPr>
            <p:nvPr/>
          </p:nvSpPr>
          <p:spPr bwMode="auto">
            <a:xfrm>
              <a:off x="7880350" y="3284538"/>
              <a:ext cx="71438" cy="71437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 b="1">
                <a:latin typeface="Verdana" pitchFamily="34" charset="0"/>
              </a:endParaRPr>
            </a:p>
          </p:txBody>
        </p:sp>
        <p:sp>
          <p:nvSpPr>
            <p:cNvPr id="48" name="Oval 47"/>
            <p:cNvSpPr>
              <a:spLocks noChangeArrowheads="1"/>
            </p:cNvSpPr>
            <p:nvPr/>
          </p:nvSpPr>
          <p:spPr bwMode="auto">
            <a:xfrm>
              <a:off x="7567613" y="3357563"/>
              <a:ext cx="71437" cy="71437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 b="1">
                <a:latin typeface="Verdana" pitchFamily="34" charset="0"/>
              </a:endParaRPr>
            </a:p>
          </p:txBody>
        </p:sp>
        <p:sp>
          <p:nvSpPr>
            <p:cNvPr id="49" name="Oval 48"/>
            <p:cNvSpPr>
              <a:spLocks noChangeArrowheads="1"/>
            </p:cNvSpPr>
            <p:nvPr/>
          </p:nvSpPr>
          <p:spPr bwMode="auto">
            <a:xfrm>
              <a:off x="7856538" y="2997200"/>
              <a:ext cx="71437" cy="71438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 b="1">
                <a:latin typeface="Verdana" pitchFamily="34" charset="0"/>
              </a:endParaRPr>
            </a:p>
          </p:txBody>
        </p:sp>
        <p:sp>
          <p:nvSpPr>
            <p:cNvPr id="50" name="Oval 49"/>
            <p:cNvSpPr>
              <a:spLocks noChangeArrowheads="1"/>
            </p:cNvSpPr>
            <p:nvPr/>
          </p:nvSpPr>
          <p:spPr bwMode="auto">
            <a:xfrm>
              <a:off x="7902575" y="2649538"/>
              <a:ext cx="71438" cy="71437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 b="1">
                <a:latin typeface="Verdana" pitchFamily="34" charset="0"/>
              </a:endParaRPr>
            </a:p>
          </p:txBody>
        </p:sp>
        <p:sp>
          <p:nvSpPr>
            <p:cNvPr id="51" name="AutoShape 50"/>
            <p:cNvSpPr>
              <a:spLocks noChangeArrowheads="1"/>
            </p:cNvSpPr>
            <p:nvPr/>
          </p:nvSpPr>
          <p:spPr bwMode="auto">
            <a:xfrm>
              <a:off x="2454275" y="2420938"/>
              <a:ext cx="144463" cy="144462"/>
            </a:xfrm>
            <a:prstGeom prst="star5">
              <a:avLst/>
            </a:prstGeom>
            <a:solidFill>
              <a:srgbClr val="E53138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52" name="AutoShape 51"/>
            <p:cNvSpPr>
              <a:spLocks noChangeArrowheads="1"/>
            </p:cNvSpPr>
            <p:nvPr/>
          </p:nvSpPr>
          <p:spPr bwMode="auto">
            <a:xfrm>
              <a:off x="7639050" y="4508500"/>
              <a:ext cx="144463" cy="144463"/>
            </a:xfrm>
            <a:prstGeom prst="star5">
              <a:avLst/>
            </a:prstGeom>
            <a:solidFill>
              <a:srgbClr val="E53138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57" name="Oval 56"/>
            <p:cNvSpPr>
              <a:spLocks noChangeArrowheads="1"/>
            </p:cNvSpPr>
            <p:nvPr/>
          </p:nvSpPr>
          <p:spPr bwMode="auto">
            <a:xfrm>
              <a:off x="5995988" y="2971800"/>
              <a:ext cx="71437" cy="71438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 b="1">
                <a:latin typeface="Verdana" pitchFamily="34" charset="0"/>
              </a:endParaRPr>
            </a:p>
          </p:txBody>
        </p:sp>
        <p:sp>
          <p:nvSpPr>
            <p:cNvPr id="58" name="Oval 57"/>
            <p:cNvSpPr>
              <a:spLocks noChangeArrowheads="1"/>
            </p:cNvSpPr>
            <p:nvPr/>
          </p:nvSpPr>
          <p:spPr bwMode="auto">
            <a:xfrm>
              <a:off x="6127750" y="2997200"/>
              <a:ext cx="71438" cy="71438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 b="1">
                <a:latin typeface="Verdana" pitchFamily="34" charset="0"/>
              </a:endParaRPr>
            </a:p>
          </p:txBody>
        </p:sp>
        <p:sp>
          <p:nvSpPr>
            <p:cNvPr id="59" name="Oval 58"/>
            <p:cNvSpPr>
              <a:spLocks noChangeArrowheads="1"/>
            </p:cNvSpPr>
            <p:nvPr/>
          </p:nvSpPr>
          <p:spPr bwMode="auto">
            <a:xfrm>
              <a:off x="5300663" y="2027238"/>
              <a:ext cx="71437" cy="71437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 b="1">
                <a:latin typeface="Verdana" pitchFamily="34" charset="0"/>
              </a:endParaRPr>
            </a:p>
          </p:txBody>
        </p:sp>
        <p:sp>
          <p:nvSpPr>
            <p:cNvPr id="60" name="Oval 59"/>
            <p:cNvSpPr>
              <a:spLocks noChangeArrowheads="1"/>
            </p:cNvSpPr>
            <p:nvPr/>
          </p:nvSpPr>
          <p:spPr bwMode="auto">
            <a:xfrm>
              <a:off x="5229225" y="2085975"/>
              <a:ext cx="71438" cy="71438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 b="1">
                <a:latin typeface="Verdana" pitchFamily="34" charset="0"/>
              </a:endParaRPr>
            </a:p>
          </p:txBody>
        </p:sp>
        <p:sp>
          <p:nvSpPr>
            <p:cNvPr id="61" name="Oval 60"/>
            <p:cNvSpPr>
              <a:spLocks noChangeArrowheads="1"/>
            </p:cNvSpPr>
            <p:nvPr/>
          </p:nvSpPr>
          <p:spPr bwMode="auto">
            <a:xfrm>
              <a:off x="9363075" y="4233863"/>
              <a:ext cx="71438" cy="71437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 b="1">
                <a:latin typeface="Verdana" pitchFamily="34" charset="0"/>
              </a:endParaRPr>
            </a:p>
          </p:txBody>
        </p:sp>
        <p:sp>
          <p:nvSpPr>
            <p:cNvPr id="62" name="Oval 61"/>
            <p:cNvSpPr>
              <a:spLocks noChangeArrowheads="1"/>
            </p:cNvSpPr>
            <p:nvPr/>
          </p:nvSpPr>
          <p:spPr bwMode="auto">
            <a:xfrm>
              <a:off x="4624388" y="3513138"/>
              <a:ext cx="71437" cy="71437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 b="1">
                <a:latin typeface="Verdana" pitchFamily="34" charset="0"/>
              </a:endParaRPr>
            </a:p>
          </p:txBody>
        </p:sp>
        <p:sp>
          <p:nvSpPr>
            <p:cNvPr id="63" name="Oval 62"/>
            <p:cNvSpPr>
              <a:spLocks noChangeArrowheads="1"/>
            </p:cNvSpPr>
            <p:nvPr/>
          </p:nvSpPr>
          <p:spPr bwMode="auto">
            <a:xfrm>
              <a:off x="5440363" y="1806575"/>
              <a:ext cx="71437" cy="71438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 b="1">
                <a:latin typeface="Verdana" pitchFamily="34" charset="0"/>
              </a:endParaRPr>
            </a:p>
          </p:txBody>
        </p:sp>
        <p:sp>
          <p:nvSpPr>
            <p:cNvPr id="64" name="Oval 63"/>
            <p:cNvSpPr>
              <a:spLocks noChangeArrowheads="1"/>
            </p:cNvSpPr>
            <p:nvPr/>
          </p:nvSpPr>
          <p:spPr bwMode="auto">
            <a:xfrm>
              <a:off x="5368925" y="1963738"/>
              <a:ext cx="71438" cy="71437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 b="1">
                <a:latin typeface="Verdana" pitchFamily="34" charset="0"/>
              </a:endParaRPr>
            </a:p>
          </p:txBody>
        </p:sp>
        <p:sp>
          <p:nvSpPr>
            <p:cNvPr id="65" name="Oval 64"/>
            <p:cNvSpPr>
              <a:spLocks noChangeArrowheads="1"/>
            </p:cNvSpPr>
            <p:nvPr/>
          </p:nvSpPr>
          <p:spPr bwMode="auto">
            <a:xfrm>
              <a:off x="6127750" y="1989138"/>
              <a:ext cx="71438" cy="71437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 b="1">
                <a:latin typeface="Verdana" pitchFamily="34" charset="0"/>
              </a:endParaRPr>
            </a:p>
          </p:txBody>
        </p:sp>
        <p:sp>
          <p:nvSpPr>
            <p:cNvPr id="66" name="Oval 65"/>
            <p:cNvSpPr>
              <a:spLocks noChangeArrowheads="1"/>
            </p:cNvSpPr>
            <p:nvPr/>
          </p:nvSpPr>
          <p:spPr bwMode="auto">
            <a:xfrm>
              <a:off x="6199188" y="1989138"/>
              <a:ext cx="71437" cy="71437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 b="1">
                <a:latin typeface="Verdana" pitchFamily="34" charset="0"/>
              </a:endParaRPr>
            </a:p>
          </p:txBody>
        </p:sp>
        <p:sp>
          <p:nvSpPr>
            <p:cNvPr id="67" name="Oval 66"/>
            <p:cNvSpPr>
              <a:spLocks noChangeArrowheads="1"/>
            </p:cNvSpPr>
            <p:nvPr/>
          </p:nvSpPr>
          <p:spPr bwMode="auto">
            <a:xfrm>
              <a:off x="6415088" y="2276475"/>
              <a:ext cx="71437" cy="71438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 b="1">
                <a:latin typeface="Verdana" pitchFamily="34" charset="0"/>
              </a:endParaRPr>
            </a:p>
          </p:txBody>
        </p:sp>
        <p:pic>
          <p:nvPicPr>
            <p:cNvPr id="69" name="Bildobjekt 67" descr="grindex_w_text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042"/>
            <a:stretch>
              <a:fillRect/>
            </a:stretch>
          </p:blipFill>
          <p:spPr bwMode="auto">
            <a:xfrm>
              <a:off x="5024438" y="1890713"/>
              <a:ext cx="204787" cy="209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" name="Oval 70"/>
            <p:cNvSpPr>
              <a:spLocks noChangeArrowheads="1"/>
            </p:cNvSpPr>
            <p:nvPr/>
          </p:nvSpPr>
          <p:spPr bwMode="auto">
            <a:xfrm>
              <a:off x="6761163" y="3052763"/>
              <a:ext cx="71437" cy="71437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 b="1">
                <a:latin typeface="Verdana" pitchFamily="34" charset="0"/>
              </a:endParaRPr>
            </a:p>
          </p:txBody>
        </p:sp>
        <p:sp>
          <p:nvSpPr>
            <p:cNvPr id="72" name="AutoShape 52"/>
            <p:cNvSpPr>
              <a:spLocks noChangeArrowheads="1"/>
            </p:cNvSpPr>
            <p:nvPr/>
          </p:nvSpPr>
          <p:spPr bwMode="auto">
            <a:xfrm>
              <a:off x="7423150" y="3043238"/>
              <a:ext cx="179388" cy="179387"/>
            </a:xfrm>
            <a:prstGeom prst="star5">
              <a:avLst/>
            </a:prstGeom>
            <a:solidFill>
              <a:srgbClr val="E53138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73" name="Oval 9"/>
            <p:cNvSpPr>
              <a:spLocks noChangeArrowheads="1"/>
            </p:cNvSpPr>
            <p:nvPr/>
          </p:nvSpPr>
          <p:spPr bwMode="auto">
            <a:xfrm>
              <a:off x="3140075" y="4365625"/>
              <a:ext cx="71438" cy="71438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charset="0"/>
              </a:endParaRPr>
            </a:p>
          </p:txBody>
        </p:sp>
        <p:sp>
          <p:nvSpPr>
            <p:cNvPr id="74" name="Oval 6"/>
            <p:cNvSpPr>
              <a:spLocks noChangeArrowheads="1"/>
            </p:cNvSpPr>
            <p:nvPr/>
          </p:nvSpPr>
          <p:spPr bwMode="auto">
            <a:xfrm>
              <a:off x="2582863" y="3716338"/>
              <a:ext cx="71437" cy="71437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charset="0"/>
              </a:endParaRPr>
            </a:p>
          </p:txBody>
        </p:sp>
        <p:sp>
          <p:nvSpPr>
            <p:cNvPr id="75" name="Oval 10"/>
            <p:cNvSpPr>
              <a:spLocks noChangeArrowheads="1"/>
            </p:cNvSpPr>
            <p:nvPr/>
          </p:nvSpPr>
          <p:spPr bwMode="auto">
            <a:xfrm>
              <a:off x="2276475" y="3286125"/>
              <a:ext cx="71438" cy="71438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charset="0"/>
              </a:endParaRPr>
            </a:p>
          </p:txBody>
        </p:sp>
        <p:sp>
          <p:nvSpPr>
            <p:cNvPr id="76" name="Oval 10"/>
            <p:cNvSpPr>
              <a:spLocks noChangeArrowheads="1"/>
            </p:cNvSpPr>
            <p:nvPr/>
          </p:nvSpPr>
          <p:spPr bwMode="auto">
            <a:xfrm>
              <a:off x="2390775" y="3332163"/>
              <a:ext cx="71438" cy="71437"/>
            </a:xfrm>
            <a:prstGeom prst="ellipse">
              <a:avLst/>
            </a:prstGeom>
            <a:solidFill>
              <a:srgbClr val="FF192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charset="0"/>
              </a:endParaRPr>
            </a:p>
          </p:txBody>
        </p:sp>
        <p:sp>
          <p:nvSpPr>
            <p:cNvPr id="77" name="AutoShape 51"/>
            <p:cNvSpPr>
              <a:spLocks noChangeArrowheads="1"/>
            </p:cNvSpPr>
            <p:nvPr/>
          </p:nvSpPr>
          <p:spPr bwMode="auto">
            <a:xfrm>
              <a:off x="7600950" y="2951163"/>
              <a:ext cx="144463" cy="144462"/>
            </a:xfrm>
            <a:prstGeom prst="star5">
              <a:avLst/>
            </a:prstGeom>
            <a:solidFill>
              <a:srgbClr val="E53138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513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Milestones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Minette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5387" y="1171575"/>
            <a:ext cx="1004887" cy="1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31863" y="5219700"/>
            <a:ext cx="541337" cy="71438"/>
          </a:xfrm>
          <a:prstGeom prst="rect">
            <a:avLst/>
          </a:prstGeom>
          <a:solidFill>
            <a:srgbClr val="E531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>
              <a:latin typeface="Arial Unicode MS" pitchFamily="34" charset="-128"/>
            </a:endParaRPr>
          </a:p>
        </p:txBody>
      </p:sp>
      <p:sp>
        <p:nvSpPr>
          <p:cNvPr id="5" name="Line 2"/>
          <p:cNvSpPr>
            <a:spLocks noChangeShapeType="1"/>
          </p:cNvSpPr>
          <p:nvPr/>
        </p:nvSpPr>
        <p:spPr bwMode="auto">
          <a:xfrm flipV="1">
            <a:off x="1903468" y="2395538"/>
            <a:ext cx="0" cy="3130550"/>
          </a:xfrm>
          <a:prstGeom prst="line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sv-SE">
              <a:latin typeface="Verdana" pitchFamily="34" charset="0"/>
            </a:endParaRPr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 flipV="1">
            <a:off x="2721179" y="2395538"/>
            <a:ext cx="0" cy="3130550"/>
          </a:xfrm>
          <a:prstGeom prst="line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sv-SE">
              <a:latin typeface="Verdana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 flipV="1">
            <a:off x="3768387" y="2395538"/>
            <a:ext cx="0" cy="3130550"/>
          </a:xfrm>
          <a:prstGeom prst="line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sv-SE">
              <a:latin typeface="Verdana" pitchFamily="34" charset="0"/>
            </a:endParaRP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 flipV="1">
            <a:off x="4637088" y="2398379"/>
            <a:ext cx="0" cy="3130550"/>
          </a:xfrm>
          <a:prstGeom prst="line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sv-SE">
              <a:latin typeface="Verdana" pitchFamily="34" charset="0"/>
            </a:endParaRPr>
          </a:p>
        </p:txBody>
      </p:sp>
      <p:sp>
        <p:nvSpPr>
          <p:cNvPr id="9" name="Line 6"/>
          <p:cNvSpPr>
            <a:spLocks noChangeShapeType="1"/>
          </p:cNvSpPr>
          <p:nvPr/>
        </p:nvSpPr>
        <p:spPr bwMode="auto">
          <a:xfrm flipV="1">
            <a:off x="5451901" y="2395538"/>
            <a:ext cx="0" cy="3130550"/>
          </a:xfrm>
          <a:prstGeom prst="line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sv-SE">
              <a:latin typeface="Verdana" pitchFamily="34" charset="0"/>
            </a:endParaRPr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 flipV="1">
            <a:off x="936625" y="2395538"/>
            <a:ext cx="0" cy="3167062"/>
          </a:xfrm>
          <a:prstGeom prst="line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sv-SE">
              <a:latin typeface="Verdana" pitchFamily="34" charset="0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893763" y="4916488"/>
            <a:ext cx="160011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sv-SE" sz="1200" dirty="0">
                <a:latin typeface="Arial" panose="020B0604020202020204" pitchFamily="34" charset="0"/>
                <a:cs typeface="Arial" panose="020B0604020202020204" pitchFamily="34" charset="0"/>
              </a:rPr>
              <a:t>Defense equipment  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1500188" y="4267200"/>
            <a:ext cx="1038225" cy="73025"/>
          </a:xfrm>
          <a:prstGeom prst="rect">
            <a:avLst/>
          </a:prstGeom>
          <a:solidFill>
            <a:srgbClr val="E531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>
              <a:latin typeface="Arial Unicode MS" pitchFamily="34" charset="-128"/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1465263" y="3952875"/>
            <a:ext cx="14493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sv-SE" sz="1200">
                <a:latin typeface="Arial" panose="020B0604020202020204" pitchFamily="34" charset="0"/>
                <a:cs typeface="Arial" panose="020B0604020202020204" pitchFamily="34" charset="0"/>
              </a:rPr>
              <a:t>Grinding </a:t>
            </a:r>
            <a:r>
              <a:rPr lang="sv-SE" altLang="sv-SE" sz="120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altLang="sv-SE" sz="1200">
                <a:latin typeface="Arial" panose="020B0604020202020204" pitchFamily="34" charset="0"/>
                <a:cs typeface="Arial" panose="020B0604020202020204" pitchFamily="34" charset="0"/>
              </a:rPr>
              <a:t>achines</a:t>
            </a: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1604963" y="3784599"/>
            <a:ext cx="3032125" cy="144463"/>
          </a:xfrm>
          <a:prstGeom prst="rect">
            <a:avLst/>
          </a:prstGeom>
          <a:solidFill>
            <a:srgbClr val="E531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>
              <a:latin typeface="Arial Unicode MS" pitchFamily="34" charset="-128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1584325" y="3467100"/>
            <a:ext cx="22606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v-SE" altLang="sv-SE" sz="1200">
                <a:latin typeface="Arial" panose="020B0604020202020204" pitchFamily="34" charset="0"/>
                <a:cs typeface="Arial" panose="020B0604020202020204" pitchFamily="34" charset="0"/>
              </a:rPr>
              <a:t>Grinding Machines – rock drills</a:t>
            </a:r>
          </a:p>
        </p:txBody>
      </p:sp>
      <p:sp>
        <p:nvSpPr>
          <p:cNvPr id="16" name="Text Box 18"/>
          <p:cNvSpPr txBox="1">
            <a:spLocks noChangeArrowheads="1"/>
          </p:cNvSpPr>
          <p:nvPr/>
        </p:nvSpPr>
        <p:spPr bwMode="auto">
          <a:xfrm>
            <a:off x="701640" y="5545138"/>
            <a:ext cx="46679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sv-SE" altLang="sv-SE" sz="1000">
                <a:latin typeface="Arial" panose="020B0604020202020204" pitchFamily="34" charset="0"/>
                <a:cs typeface="Arial" panose="020B0604020202020204" pitchFamily="34" charset="0"/>
              </a:rPr>
              <a:t>1940</a:t>
            </a:r>
          </a:p>
        </p:txBody>
      </p:sp>
      <p:sp>
        <p:nvSpPr>
          <p:cNvPr id="17" name="Text Box 19"/>
          <p:cNvSpPr txBox="1">
            <a:spLocks noChangeArrowheads="1"/>
          </p:cNvSpPr>
          <p:nvPr/>
        </p:nvSpPr>
        <p:spPr bwMode="auto">
          <a:xfrm>
            <a:off x="1672218" y="5545138"/>
            <a:ext cx="46679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sv-SE" altLang="sv-SE" sz="1000" dirty="0">
                <a:latin typeface="Arial" panose="020B0604020202020204" pitchFamily="34" charset="0"/>
                <a:cs typeface="Arial" panose="020B0604020202020204" pitchFamily="34" charset="0"/>
              </a:rPr>
              <a:t>1950</a:t>
            </a:r>
          </a:p>
        </p:txBody>
      </p:sp>
      <p:sp>
        <p:nvSpPr>
          <p:cNvPr id="18" name="Text Box 20"/>
          <p:cNvSpPr txBox="1">
            <a:spLocks noChangeArrowheads="1"/>
          </p:cNvSpPr>
          <p:nvPr/>
        </p:nvSpPr>
        <p:spPr bwMode="auto">
          <a:xfrm>
            <a:off x="3543450" y="5545138"/>
            <a:ext cx="46679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sv-SE" altLang="sv-SE" sz="1000" dirty="0">
                <a:latin typeface="Arial" panose="020B0604020202020204" pitchFamily="34" charset="0"/>
                <a:cs typeface="Arial" panose="020B0604020202020204" pitchFamily="34" charset="0"/>
              </a:rPr>
              <a:t>1970</a:t>
            </a:r>
          </a:p>
        </p:txBody>
      </p:sp>
      <p:sp>
        <p:nvSpPr>
          <p:cNvPr id="19" name="Text Box 21"/>
          <p:cNvSpPr txBox="1">
            <a:spLocks noChangeArrowheads="1"/>
          </p:cNvSpPr>
          <p:nvPr/>
        </p:nvSpPr>
        <p:spPr bwMode="auto">
          <a:xfrm>
            <a:off x="4412988" y="5545138"/>
            <a:ext cx="46679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sv-SE" altLang="sv-SE" sz="1000" dirty="0">
                <a:latin typeface="Arial" panose="020B0604020202020204" pitchFamily="34" charset="0"/>
                <a:cs typeface="Arial" panose="020B0604020202020204" pitchFamily="34" charset="0"/>
              </a:rPr>
              <a:t>1980</a:t>
            </a:r>
          </a:p>
        </p:txBody>
      </p:sp>
      <p:sp>
        <p:nvSpPr>
          <p:cNvPr id="20" name="Text Box 22"/>
          <p:cNvSpPr txBox="1">
            <a:spLocks noChangeArrowheads="1"/>
          </p:cNvSpPr>
          <p:nvPr/>
        </p:nvSpPr>
        <p:spPr bwMode="auto">
          <a:xfrm>
            <a:off x="5249712" y="5545138"/>
            <a:ext cx="46679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sv-SE" altLang="sv-SE" sz="1000" dirty="0">
                <a:latin typeface="Arial" panose="020B0604020202020204" pitchFamily="34" charset="0"/>
                <a:cs typeface="Arial" panose="020B0604020202020204" pitchFamily="34" charset="0"/>
              </a:rPr>
              <a:t>1990</a:t>
            </a:r>
          </a:p>
        </p:txBody>
      </p:sp>
      <p:sp>
        <p:nvSpPr>
          <p:cNvPr id="21" name="Text Box 23"/>
          <p:cNvSpPr txBox="1">
            <a:spLocks noChangeArrowheads="1"/>
          </p:cNvSpPr>
          <p:nvPr/>
        </p:nvSpPr>
        <p:spPr bwMode="auto">
          <a:xfrm>
            <a:off x="2492021" y="5545138"/>
            <a:ext cx="46679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sv-SE" altLang="sv-SE" sz="1000" dirty="0">
                <a:latin typeface="Arial" panose="020B0604020202020204" pitchFamily="34" charset="0"/>
                <a:cs typeface="Arial" panose="020B0604020202020204" pitchFamily="34" charset="0"/>
              </a:rPr>
              <a:t>1960</a:t>
            </a:r>
          </a:p>
        </p:txBody>
      </p:sp>
      <p:sp>
        <p:nvSpPr>
          <p:cNvPr id="22" name="Text Box 24"/>
          <p:cNvSpPr txBox="1">
            <a:spLocks noChangeArrowheads="1"/>
          </p:cNvSpPr>
          <p:nvPr/>
        </p:nvSpPr>
        <p:spPr bwMode="auto">
          <a:xfrm>
            <a:off x="179388" y="5853113"/>
            <a:ext cx="138531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v-SE" altLang="sv-SE" sz="1000" b="1">
                <a:latin typeface="Arial" panose="020B0604020202020204" pitchFamily="34" charset="0"/>
                <a:cs typeface="Arial" panose="020B0604020202020204" pitchFamily="34" charset="0"/>
              </a:rPr>
              <a:t>Kristenson &amp; Grähs</a:t>
            </a:r>
          </a:p>
        </p:txBody>
      </p:sp>
      <p:sp>
        <p:nvSpPr>
          <p:cNvPr id="23" name="Line 27"/>
          <p:cNvSpPr>
            <a:spLocks noChangeShapeType="1"/>
          </p:cNvSpPr>
          <p:nvPr/>
        </p:nvSpPr>
        <p:spPr bwMode="auto">
          <a:xfrm>
            <a:off x="936624" y="5543550"/>
            <a:ext cx="9710355" cy="3943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sv-SE">
              <a:latin typeface="Verdana" pitchFamily="34" charset="0"/>
            </a:endParaRPr>
          </a:p>
        </p:txBody>
      </p:sp>
      <p:sp>
        <p:nvSpPr>
          <p:cNvPr id="24" name="Text Box 28"/>
          <p:cNvSpPr txBox="1">
            <a:spLocks noChangeArrowheads="1"/>
          </p:cNvSpPr>
          <p:nvPr/>
        </p:nvSpPr>
        <p:spPr bwMode="auto">
          <a:xfrm>
            <a:off x="1179513" y="4437063"/>
            <a:ext cx="264367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sv-SE" sz="1200">
                <a:latin typeface="Arial" panose="020B0604020202020204" pitchFamily="34" charset="0"/>
                <a:cs typeface="Arial" panose="020B0604020202020204" pitchFamily="34" charset="0"/>
              </a:rPr>
              <a:t>Products for the automotive industry</a:t>
            </a:r>
          </a:p>
        </p:txBody>
      </p:sp>
      <p:sp>
        <p:nvSpPr>
          <p:cNvPr id="25" name="Rectangle 30"/>
          <p:cNvSpPr>
            <a:spLocks noChangeArrowheads="1"/>
          </p:cNvSpPr>
          <p:nvPr/>
        </p:nvSpPr>
        <p:spPr bwMode="auto">
          <a:xfrm>
            <a:off x="1227138" y="4748213"/>
            <a:ext cx="1093787" cy="71437"/>
          </a:xfrm>
          <a:prstGeom prst="rect">
            <a:avLst/>
          </a:prstGeom>
          <a:solidFill>
            <a:srgbClr val="E531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>
              <a:latin typeface="Arial Unicode MS" pitchFamily="34" charset="-128"/>
            </a:endParaRPr>
          </a:p>
        </p:txBody>
      </p:sp>
      <p:sp>
        <p:nvSpPr>
          <p:cNvPr id="26" name="AutoShape 31"/>
          <p:cNvSpPr>
            <a:spLocks noChangeArrowheads="1"/>
          </p:cNvSpPr>
          <p:nvPr/>
        </p:nvSpPr>
        <p:spPr bwMode="auto">
          <a:xfrm>
            <a:off x="2320926" y="4748213"/>
            <a:ext cx="1447462" cy="71437"/>
          </a:xfrm>
          <a:prstGeom prst="rtTriangle">
            <a:avLst/>
          </a:prstGeom>
          <a:solidFill>
            <a:srgbClr val="E53138"/>
          </a:solidFill>
          <a:ln>
            <a:noFill/>
          </a:ln>
          <a:effectLst>
            <a:outerShdw dist="1796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>
              <a:latin typeface="Arial Unicode MS" pitchFamily="34" charset="-128"/>
            </a:endParaRPr>
          </a:p>
        </p:txBody>
      </p:sp>
      <p:sp>
        <p:nvSpPr>
          <p:cNvPr id="27" name="Line 32"/>
          <p:cNvSpPr>
            <a:spLocks noChangeShapeType="1"/>
          </p:cNvSpPr>
          <p:nvPr/>
        </p:nvSpPr>
        <p:spPr bwMode="auto">
          <a:xfrm flipV="1">
            <a:off x="6299737" y="2395538"/>
            <a:ext cx="0" cy="3130550"/>
          </a:xfrm>
          <a:prstGeom prst="line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sv-SE">
              <a:latin typeface="Verdana" pitchFamily="34" charset="0"/>
            </a:endParaRPr>
          </a:p>
        </p:txBody>
      </p:sp>
      <p:sp>
        <p:nvSpPr>
          <p:cNvPr id="28" name="Text Box 33"/>
          <p:cNvSpPr txBox="1">
            <a:spLocks noChangeArrowheads="1"/>
          </p:cNvSpPr>
          <p:nvPr/>
        </p:nvSpPr>
        <p:spPr bwMode="auto">
          <a:xfrm>
            <a:off x="6090152" y="5545138"/>
            <a:ext cx="46679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sv-SE" altLang="sv-SE" sz="1000" dirty="0">
                <a:latin typeface="Arial" panose="020B0604020202020204" pitchFamily="34" charset="0"/>
                <a:cs typeface="Arial" panose="020B0604020202020204" pitchFamily="34" charset="0"/>
              </a:rPr>
              <a:t>2000</a:t>
            </a:r>
          </a:p>
        </p:txBody>
      </p:sp>
      <p:sp>
        <p:nvSpPr>
          <p:cNvPr id="29" name="Line 37"/>
          <p:cNvSpPr>
            <a:spLocks noChangeShapeType="1"/>
          </p:cNvSpPr>
          <p:nvPr/>
        </p:nvSpPr>
        <p:spPr bwMode="auto">
          <a:xfrm>
            <a:off x="5470409" y="2752725"/>
            <a:ext cx="0" cy="719138"/>
          </a:xfrm>
          <a:prstGeom prst="line">
            <a:avLst/>
          </a:prstGeom>
          <a:noFill/>
          <a:ln w="38100" cap="rnd">
            <a:solidFill>
              <a:srgbClr val="E53138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Text Box 38"/>
          <p:cNvSpPr txBox="1">
            <a:spLocks noChangeArrowheads="1"/>
          </p:cNvSpPr>
          <p:nvPr/>
        </p:nvSpPr>
        <p:spPr bwMode="auto">
          <a:xfrm>
            <a:off x="5019559" y="3584575"/>
            <a:ext cx="89376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sv-SE" altLang="sv-SE" sz="1200" b="1">
                <a:latin typeface="Arial" panose="020B0604020202020204" pitchFamily="34" charset="0"/>
                <a:cs typeface="Arial" panose="020B0604020202020204" pitchFamily="34" charset="0"/>
              </a:rPr>
              <a:t>New Line</a:t>
            </a:r>
          </a:p>
        </p:txBody>
      </p:sp>
      <p:sp>
        <p:nvSpPr>
          <p:cNvPr id="31" name="Line 39"/>
          <p:cNvSpPr>
            <a:spLocks noChangeShapeType="1"/>
          </p:cNvSpPr>
          <p:nvPr/>
        </p:nvSpPr>
        <p:spPr bwMode="auto">
          <a:xfrm>
            <a:off x="6298709" y="2752725"/>
            <a:ext cx="0" cy="719138"/>
          </a:xfrm>
          <a:prstGeom prst="line">
            <a:avLst/>
          </a:prstGeom>
          <a:noFill/>
          <a:ln w="38100" cap="rnd">
            <a:solidFill>
              <a:srgbClr val="E53138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" name="Text Box 40"/>
          <p:cNvSpPr txBox="1">
            <a:spLocks noChangeArrowheads="1"/>
          </p:cNvSpPr>
          <p:nvPr/>
        </p:nvSpPr>
        <p:spPr bwMode="auto">
          <a:xfrm>
            <a:off x="5996524" y="3584575"/>
            <a:ext cx="725488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sv-SE" altLang="sv-SE" sz="1200" b="1">
                <a:latin typeface="Arial" panose="020B0604020202020204" pitchFamily="34" charset="0"/>
                <a:cs typeface="Arial" panose="020B0604020202020204" pitchFamily="34" charset="0"/>
              </a:rPr>
              <a:t>Proline</a:t>
            </a:r>
          </a:p>
        </p:txBody>
      </p:sp>
      <p:sp>
        <p:nvSpPr>
          <p:cNvPr id="33" name="Text Box 15"/>
          <p:cNvSpPr txBox="1">
            <a:spLocks noChangeArrowheads="1"/>
          </p:cNvSpPr>
          <p:nvPr/>
        </p:nvSpPr>
        <p:spPr bwMode="auto">
          <a:xfrm>
            <a:off x="2987675" y="2840038"/>
            <a:ext cx="153920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v-SE" altLang="sv-SE" sz="1200">
                <a:latin typeface="Arial" panose="020B0604020202020204" pitchFamily="34" charset="0"/>
                <a:cs typeface="Arial" panose="020B0604020202020204" pitchFamily="34" charset="0"/>
              </a:rPr>
              <a:t>Submersible pumps</a:t>
            </a:r>
          </a:p>
        </p:txBody>
      </p:sp>
      <p:sp>
        <p:nvSpPr>
          <p:cNvPr id="34" name="Line 32"/>
          <p:cNvSpPr>
            <a:spLocks noChangeShapeType="1"/>
          </p:cNvSpPr>
          <p:nvPr/>
        </p:nvSpPr>
        <p:spPr bwMode="auto">
          <a:xfrm flipV="1">
            <a:off x="7123668" y="2395538"/>
            <a:ext cx="0" cy="3130550"/>
          </a:xfrm>
          <a:prstGeom prst="line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sv-SE">
              <a:latin typeface="Verdana" pitchFamily="34" charset="0"/>
            </a:endParaRPr>
          </a:p>
        </p:txBody>
      </p:sp>
      <p:sp>
        <p:nvSpPr>
          <p:cNvPr id="35" name="Text Box 33"/>
          <p:cNvSpPr txBox="1">
            <a:spLocks noChangeArrowheads="1"/>
          </p:cNvSpPr>
          <p:nvPr/>
        </p:nvSpPr>
        <p:spPr bwMode="auto">
          <a:xfrm>
            <a:off x="6925196" y="5546725"/>
            <a:ext cx="46679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sv-SE" altLang="sv-SE" sz="1000" dirty="0">
                <a:latin typeface="Arial" panose="020B0604020202020204" pitchFamily="34" charset="0"/>
                <a:cs typeface="Arial" panose="020B0604020202020204" pitchFamily="34" charset="0"/>
              </a:rPr>
              <a:t>2008</a:t>
            </a:r>
          </a:p>
        </p:txBody>
      </p:sp>
      <p:sp>
        <p:nvSpPr>
          <p:cNvPr id="36" name="Line 39"/>
          <p:cNvSpPr>
            <a:spLocks noChangeShapeType="1"/>
          </p:cNvSpPr>
          <p:nvPr/>
        </p:nvSpPr>
        <p:spPr bwMode="auto">
          <a:xfrm>
            <a:off x="7123668" y="2757488"/>
            <a:ext cx="0" cy="719137"/>
          </a:xfrm>
          <a:prstGeom prst="line">
            <a:avLst/>
          </a:prstGeom>
          <a:noFill/>
          <a:ln w="38100" cap="rnd">
            <a:solidFill>
              <a:srgbClr val="E53138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7" name="Text Box 40"/>
          <p:cNvSpPr txBox="1">
            <a:spLocks noChangeArrowheads="1"/>
          </p:cNvSpPr>
          <p:nvPr/>
        </p:nvSpPr>
        <p:spPr bwMode="auto">
          <a:xfrm>
            <a:off x="6617255" y="4341813"/>
            <a:ext cx="9890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sv-SE" altLang="sv-SE" sz="1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Tetraline</a:t>
            </a:r>
            <a:endParaRPr lang="sv-SE" altLang="sv-SE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Line 44"/>
          <p:cNvSpPr>
            <a:spLocks noChangeShapeType="1"/>
          </p:cNvSpPr>
          <p:nvPr/>
        </p:nvSpPr>
        <p:spPr bwMode="auto">
          <a:xfrm>
            <a:off x="2738119" y="3112294"/>
            <a:ext cx="7674048" cy="0"/>
          </a:xfrm>
          <a:prstGeom prst="line">
            <a:avLst/>
          </a:prstGeom>
          <a:noFill/>
          <a:ln w="76200">
            <a:solidFill>
              <a:srgbClr val="E5313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39" name="Picture 45" descr="Resized_Hydromast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994" y="1674813"/>
            <a:ext cx="674687" cy="10080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47" descr="Minor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2747" y="1674813"/>
            <a:ext cx="5508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7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6468" y="1282700"/>
            <a:ext cx="939800" cy="140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Text Box 33"/>
          <p:cNvSpPr txBox="1">
            <a:spLocks noChangeArrowheads="1"/>
          </p:cNvSpPr>
          <p:nvPr/>
        </p:nvSpPr>
        <p:spPr bwMode="auto">
          <a:xfrm>
            <a:off x="7683423" y="5526088"/>
            <a:ext cx="46679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sv-SE" altLang="sv-SE" sz="1000" dirty="0">
                <a:latin typeface="Arial" panose="020B0604020202020204" pitchFamily="34" charset="0"/>
                <a:cs typeface="Arial" panose="020B0604020202020204" pitchFamily="34" charset="0"/>
              </a:rPr>
              <a:t>2013</a:t>
            </a:r>
          </a:p>
        </p:txBody>
      </p:sp>
      <p:sp>
        <p:nvSpPr>
          <p:cNvPr id="43" name="Line 32"/>
          <p:cNvSpPr>
            <a:spLocks noChangeShapeType="1"/>
          </p:cNvSpPr>
          <p:nvPr/>
        </p:nvSpPr>
        <p:spPr bwMode="auto">
          <a:xfrm flipV="1">
            <a:off x="7904681" y="2387600"/>
            <a:ext cx="0" cy="3130550"/>
          </a:xfrm>
          <a:prstGeom prst="line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sv-SE">
              <a:latin typeface="Verdana" pitchFamily="34" charset="0"/>
            </a:endParaRPr>
          </a:p>
        </p:txBody>
      </p:sp>
      <p:sp>
        <p:nvSpPr>
          <p:cNvPr id="44" name="Text Box 40"/>
          <p:cNvSpPr txBox="1">
            <a:spLocks noChangeArrowheads="1"/>
          </p:cNvSpPr>
          <p:nvPr/>
        </p:nvSpPr>
        <p:spPr bwMode="auto">
          <a:xfrm>
            <a:off x="7398268" y="3467100"/>
            <a:ext cx="9890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sv-SE" altLang="sv-SE" sz="1200" b="1">
                <a:latin typeface="Arial" panose="020B0604020202020204" pitchFamily="34" charset="0"/>
                <a:cs typeface="Arial" panose="020B0604020202020204" pitchFamily="34" charset="0"/>
              </a:rPr>
              <a:t>Octaline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sv-SE" altLang="sv-SE" sz="1200" b="1">
                <a:latin typeface="Arial" panose="020B0604020202020204" pitchFamily="34" charset="0"/>
                <a:cs typeface="Arial" panose="020B0604020202020204" pitchFamily="34" charset="0"/>
              </a:rPr>
              <a:t>(mk II)</a:t>
            </a:r>
          </a:p>
        </p:txBody>
      </p:sp>
      <p:sp>
        <p:nvSpPr>
          <p:cNvPr id="45" name="Text Box 38"/>
          <p:cNvSpPr txBox="1">
            <a:spLocks noChangeArrowheads="1"/>
          </p:cNvSpPr>
          <p:nvPr/>
        </p:nvSpPr>
        <p:spPr bwMode="auto">
          <a:xfrm>
            <a:off x="2336405" y="3178175"/>
            <a:ext cx="80342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sv-SE" altLang="sv-SE" sz="1200" b="1" dirty="0">
                <a:latin typeface="Arial" panose="020B0604020202020204" pitchFamily="34" charset="0"/>
                <a:cs typeface="Arial" panose="020B0604020202020204" pitchFamily="34" charset="0"/>
              </a:rPr>
              <a:t>Old Line</a:t>
            </a:r>
          </a:p>
        </p:txBody>
      </p:sp>
      <p:pic>
        <p:nvPicPr>
          <p:cNvPr id="4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9043" y="979488"/>
            <a:ext cx="1393825" cy="186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Line 32"/>
          <p:cNvSpPr>
            <a:spLocks noChangeShapeType="1"/>
          </p:cNvSpPr>
          <p:nvPr/>
        </p:nvSpPr>
        <p:spPr bwMode="auto">
          <a:xfrm flipV="1">
            <a:off x="8662964" y="2413001"/>
            <a:ext cx="0" cy="3130550"/>
          </a:xfrm>
          <a:prstGeom prst="line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sv-SE">
              <a:latin typeface="Verdana" pitchFamily="34" charset="0"/>
            </a:endParaRPr>
          </a:p>
        </p:txBody>
      </p:sp>
      <p:sp>
        <p:nvSpPr>
          <p:cNvPr id="48" name="Text Box 33"/>
          <p:cNvSpPr txBox="1">
            <a:spLocks noChangeArrowheads="1"/>
          </p:cNvSpPr>
          <p:nvPr/>
        </p:nvSpPr>
        <p:spPr bwMode="auto">
          <a:xfrm>
            <a:off x="8429568" y="5543551"/>
            <a:ext cx="46679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sv-SE" altLang="sv-S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2015</a:t>
            </a:r>
            <a:endParaRPr lang="sv-SE" altLang="sv-S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 Box 33"/>
          <p:cNvSpPr txBox="1">
            <a:spLocks noChangeArrowheads="1"/>
          </p:cNvSpPr>
          <p:nvPr/>
        </p:nvSpPr>
        <p:spPr bwMode="auto">
          <a:xfrm>
            <a:off x="9321275" y="5543392"/>
            <a:ext cx="46679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sv-SE" altLang="sv-S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2016</a:t>
            </a:r>
            <a:endParaRPr lang="sv-SE" altLang="sv-S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Line 32"/>
          <p:cNvSpPr>
            <a:spLocks noChangeShapeType="1"/>
          </p:cNvSpPr>
          <p:nvPr/>
        </p:nvSpPr>
        <p:spPr bwMode="auto">
          <a:xfrm flipV="1">
            <a:off x="9534576" y="2432050"/>
            <a:ext cx="0" cy="3130550"/>
          </a:xfrm>
          <a:prstGeom prst="line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sv-SE">
              <a:latin typeface="Verdan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9466" y="1737840"/>
            <a:ext cx="386997" cy="974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6008" y="4820024"/>
            <a:ext cx="497550" cy="49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gxfsr\Pictures\Grindex 08161374-Edit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2564" y="237497"/>
            <a:ext cx="1587963" cy="252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G:\AA_NEW GRINDEX\Marketing Communication\Images\Products\Primo\Primo-family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000" y="858718"/>
            <a:ext cx="799736" cy="555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" name="Line 32"/>
          <p:cNvSpPr>
            <a:spLocks noChangeShapeType="1"/>
          </p:cNvSpPr>
          <p:nvPr/>
        </p:nvSpPr>
        <p:spPr bwMode="auto">
          <a:xfrm flipV="1">
            <a:off x="10412166" y="2584450"/>
            <a:ext cx="0" cy="2978150"/>
          </a:xfrm>
          <a:prstGeom prst="line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sv-SE">
              <a:latin typeface="Verdana" pitchFamily="34" charset="0"/>
            </a:endParaRPr>
          </a:p>
        </p:txBody>
      </p:sp>
      <p:sp>
        <p:nvSpPr>
          <p:cNvPr id="64" name="Text Box 33"/>
          <p:cNvSpPr txBox="1">
            <a:spLocks noChangeArrowheads="1"/>
          </p:cNvSpPr>
          <p:nvPr/>
        </p:nvSpPr>
        <p:spPr bwMode="auto">
          <a:xfrm>
            <a:off x="10198865" y="5548652"/>
            <a:ext cx="46679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sv-SE" altLang="sv-S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2017</a:t>
            </a:r>
            <a:endParaRPr lang="sv-SE" altLang="sv-S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7900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Grindex Range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4546600"/>
            <a:ext cx="860425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2" r="2"/>
          <a:stretch>
            <a:fillRect/>
          </a:stretch>
        </p:blipFill>
        <p:spPr bwMode="auto">
          <a:xfrm>
            <a:off x="4762500" y="4613275"/>
            <a:ext cx="647700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954212" y="1446213"/>
            <a:ext cx="2066925" cy="1661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sv-SE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Drainage</a:t>
            </a:r>
            <a:r>
              <a:rPr lang="sv-SE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pumps</a:t>
            </a: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sv-SE" sz="1200" dirty="0" err="1"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endParaRPr lang="sv-S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sv-SE" sz="1200" dirty="0">
                <a:latin typeface="Arial" panose="020B0604020202020204" pitchFamily="34" charset="0"/>
                <a:cs typeface="Arial" panose="020B0604020202020204" pitchFamily="34" charset="0"/>
              </a:rPr>
              <a:t>Max 7,5 – 12 mm Solids</a:t>
            </a: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sv-SE" sz="1200" dirty="0">
                <a:latin typeface="Arial" panose="020B0604020202020204" pitchFamily="34" charset="0"/>
                <a:cs typeface="Arial" panose="020B0604020202020204" pitchFamily="34" charset="0"/>
              </a:rPr>
              <a:t>pH 5-8</a:t>
            </a: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sv-SE" sz="1200" dirty="0">
                <a:latin typeface="Arial" panose="020B0604020202020204" pitchFamily="34" charset="0"/>
                <a:cs typeface="Arial" panose="020B0604020202020204" pitchFamily="34" charset="0"/>
              </a:rPr>
              <a:t>pH 6-13 (Mega)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4021138" y="1446213"/>
            <a:ext cx="1948738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sv-SE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Sludge</a:t>
            </a:r>
            <a:r>
              <a:rPr lang="sv-SE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pumps</a:t>
            </a: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sv-SE" sz="1200" dirty="0" err="1"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r>
              <a:rPr lang="sv-SE" sz="1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sv-SE" sz="1200" dirty="0" err="1">
                <a:latin typeface="Arial" panose="020B0604020202020204" pitchFamily="34" charset="0"/>
                <a:cs typeface="Arial" panose="020B0604020202020204" pitchFamily="34" charset="0"/>
              </a:rPr>
              <a:t>Mud</a:t>
            </a:r>
            <a:r>
              <a:rPr lang="sv-SE" sz="1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sv-SE" sz="1200" dirty="0" err="1">
                <a:latin typeface="Arial" panose="020B0604020202020204" pitchFamily="34" charset="0"/>
                <a:cs typeface="Arial" panose="020B0604020202020204" pitchFamily="34" charset="0"/>
              </a:rPr>
              <a:t>Sludge</a:t>
            </a:r>
            <a:endParaRPr lang="sv-S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sv-SE" sz="1200" dirty="0">
                <a:latin typeface="Arial" panose="020B0604020202020204" pitchFamily="34" charset="0"/>
                <a:cs typeface="Arial" panose="020B0604020202020204" pitchFamily="34" charset="0"/>
              </a:rPr>
              <a:t>Max 38 – 80 mm solids</a:t>
            </a: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sv-SE" sz="1200" dirty="0">
                <a:latin typeface="Arial" panose="020B0604020202020204" pitchFamily="34" charset="0"/>
                <a:cs typeface="Arial" panose="020B0604020202020204" pitchFamily="34" charset="0"/>
              </a:rPr>
              <a:t>pH 5-8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43" r="-5870"/>
          <a:stretch>
            <a:fillRect/>
          </a:stretch>
        </p:blipFill>
        <p:spPr bwMode="auto">
          <a:xfrm>
            <a:off x="2609850" y="4614863"/>
            <a:ext cx="711200" cy="122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2" descr="Bravo_600-9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7900" y="3862388"/>
            <a:ext cx="931863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1"/>
          <p:cNvGrpSpPr>
            <a:grpSpLocks/>
          </p:cNvGrpSpPr>
          <p:nvPr/>
        </p:nvGrpSpPr>
        <p:grpSpPr bwMode="auto">
          <a:xfrm>
            <a:off x="8348663" y="4027488"/>
            <a:ext cx="1454150" cy="1892300"/>
            <a:chOff x="6430035" y="4281467"/>
            <a:chExt cx="1454333" cy="1892300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884"/>
            <a:stretch>
              <a:fillRect/>
            </a:stretch>
          </p:blipFill>
          <p:spPr bwMode="auto">
            <a:xfrm>
              <a:off x="7211367" y="4797152"/>
              <a:ext cx="673001" cy="127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21" descr="Senior Inox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33" r="11005"/>
            <a:stretch>
              <a:fillRect/>
            </a:stretch>
          </p:blipFill>
          <p:spPr bwMode="auto">
            <a:xfrm>
              <a:off x="6430035" y="4281467"/>
              <a:ext cx="954896" cy="1892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6075363" y="1446213"/>
            <a:ext cx="2036762" cy="2215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sv-SE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Slurry</a:t>
            </a:r>
            <a:r>
              <a:rPr lang="sv-SE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pumps</a:t>
            </a: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sv-SE" sz="1200" dirty="0" err="1">
                <a:latin typeface="Arial" panose="020B0604020202020204" pitchFamily="34" charset="0"/>
                <a:cs typeface="Arial" panose="020B0604020202020204" pitchFamily="34" charset="0"/>
              </a:rPr>
              <a:t>Abrasive</a:t>
            </a:r>
            <a:r>
              <a:rPr lang="sv-SE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1200" dirty="0" err="1">
                <a:latin typeface="Arial" panose="020B0604020202020204" pitchFamily="34" charset="0"/>
                <a:cs typeface="Arial" panose="020B0604020202020204" pitchFamily="34" charset="0"/>
              </a:rPr>
              <a:t>sludge</a:t>
            </a:r>
            <a:endParaRPr lang="sv-S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sv-SE" sz="1200" dirty="0">
                <a:latin typeface="Arial" panose="020B0604020202020204" pitchFamily="34" charset="0"/>
                <a:cs typeface="Arial" panose="020B0604020202020204" pitchFamily="34" charset="0"/>
              </a:rPr>
              <a:t>Max 30 – 50 mm </a:t>
            </a:r>
            <a:br>
              <a:rPr lang="sv-SE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v-S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solids</a:t>
            </a:r>
            <a:endParaRPr lang="sv-S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sv-SE" sz="1200" dirty="0">
                <a:latin typeface="Arial" panose="020B0604020202020204" pitchFamily="34" charset="0"/>
                <a:cs typeface="Arial" panose="020B0604020202020204" pitchFamily="34" charset="0"/>
              </a:rPr>
              <a:t>pH 5,5-14 </a:t>
            </a: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sv-SE" sz="1200" dirty="0" err="1">
                <a:latin typeface="Arial" panose="020B0604020202020204" pitchFamily="34" charset="0"/>
                <a:cs typeface="Arial" panose="020B0604020202020204" pitchFamily="34" charset="0"/>
              </a:rPr>
              <a:t>High</a:t>
            </a:r>
            <a:r>
              <a:rPr lang="sv-SE" sz="1200" dirty="0">
                <a:latin typeface="Arial" panose="020B0604020202020204" pitchFamily="34" charset="0"/>
                <a:cs typeface="Arial" panose="020B0604020202020204" pitchFamily="34" charset="0"/>
              </a:rPr>
              <a:t> SG mediums</a:t>
            </a: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endParaRPr lang="sv-S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endParaRPr lang="sv-S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8112125" y="1446213"/>
            <a:ext cx="1762125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sv-SE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INOX pumps</a:t>
            </a:r>
          </a:p>
          <a:p>
            <a:pPr marL="171450" indent="-17145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sv-SE" sz="1200" dirty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sv-SE" sz="1200" dirty="0" err="1">
                <a:latin typeface="Arial" panose="020B0604020202020204" pitchFamily="34" charset="0"/>
                <a:cs typeface="Arial" panose="020B0604020202020204" pitchFamily="34" charset="0"/>
              </a:rPr>
              <a:t>corrosive</a:t>
            </a:r>
            <a:r>
              <a:rPr lang="sv-SE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1200" dirty="0" err="1"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r>
              <a:rPr lang="sv-S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br>
              <a:rPr lang="sv-SE" sz="1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sv-SE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sv-S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pH </a:t>
            </a:r>
            <a:r>
              <a:rPr lang="sv-SE" sz="1200" dirty="0">
                <a:latin typeface="Arial" panose="020B0604020202020204" pitchFamily="34" charset="0"/>
                <a:cs typeface="Arial" panose="020B0604020202020204" pitchFamily="34" charset="0"/>
              </a:rPr>
              <a:t>2 -10</a:t>
            </a:r>
          </a:p>
        </p:txBody>
      </p:sp>
      <p:pic>
        <p:nvPicPr>
          <p:cNvPr id="14" name="Picture 17" descr="C:\Users\gxfsr\Downloads\MAJOR_small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2475" y="4327525"/>
            <a:ext cx="617538" cy="152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8" descr="C:\Users\gxfsr\Downloads\Sandy Small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31" r="19469"/>
          <a:stretch>
            <a:fillRect/>
          </a:stretch>
        </p:blipFill>
        <p:spPr bwMode="auto">
          <a:xfrm>
            <a:off x="3941763" y="4111625"/>
            <a:ext cx="747712" cy="183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16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Grindex product portfolio</a:t>
            </a:r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1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8" b="5655"/>
          <a:stretch/>
        </p:blipFill>
        <p:spPr bwMode="auto">
          <a:xfrm>
            <a:off x="1490460" y="945931"/>
            <a:ext cx="4111625" cy="2248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Group 9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9690698"/>
              </p:ext>
            </p:extLst>
          </p:nvPr>
        </p:nvGraphicFramePr>
        <p:xfrm>
          <a:off x="2714423" y="3242450"/>
          <a:ext cx="6477000" cy="3121273"/>
        </p:xfrm>
        <a:graphic>
          <a:graphicData uri="http://schemas.openxmlformats.org/drawingml/2006/table">
            <a:tbl>
              <a:tblPr/>
              <a:tblGrid>
                <a:gridCol w="1079500"/>
                <a:gridCol w="864567"/>
                <a:gridCol w="1368152"/>
                <a:gridCol w="891481"/>
                <a:gridCol w="1171575"/>
                <a:gridCol w="1101725"/>
              </a:tblGrid>
              <a:tr h="4938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Drainage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1-90 kW</a:t>
                      </a:r>
                    </a:p>
                  </a:txBody>
                  <a:tcPr marT="45728" marB="45728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Sludge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2-7 kW</a:t>
                      </a: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Drainage SS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2-10 kW + 85kW</a:t>
                      </a: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Sludge SS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2-7 kW</a:t>
                      </a: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Drainage/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Sludge &lt; 1 kW</a:t>
                      </a: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Slurry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4.7-78 kW</a:t>
                      </a:r>
                    </a:p>
                  </a:txBody>
                  <a:tcPr marT="45728" marB="45728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94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Minex</a:t>
                      </a:r>
                    </a:p>
                  </a:txBody>
                  <a:tcPr marT="45728" marB="45728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Salvador</a:t>
                      </a: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Minette</a:t>
                      </a: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Salvador</a:t>
                      </a: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Micro</a:t>
                      </a: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Bravo 200</a:t>
                      </a:r>
                    </a:p>
                  </a:txBody>
                  <a:tcPr marT="45728" marB="45728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8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Minette</a:t>
                      </a:r>
                    </a:p>
                  </a:txBody>
                  <a:tcPr marT="45728" marB="45728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Senior</a:t>
                      </a: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Major</a:t>
                      </a: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Senior</a:t>
                      </a: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Milli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Bravo 300</a:t>
                      </a:r>
                    </a:p>
                  </a:txBody>
                  <a:tcPr marT="45728" marB="45728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Minor</a:t>
                      </a:r>
                    </a:p>
                  </a:txBody>
                  <a:tcPr marT="45728" marB="45728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Sandy</a:t>
                      </a: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Master</a:t>
                      </a: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Sandy</a:t>
                      </a: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Mini</a:t>
                      </a: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Bravo 400</a:t>
                      </a:r>
                    </a:p>
                  </a:txBody>
                  <a:tcPr marT="45728" marB="45728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94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Major</a:t>
                      </a:r>
                    </a:p>
                  </a:txBody>
                  <a:tcPr marT="45728" marB="45728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Mega  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(new)</a:t>
                      </a: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sv-S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Solid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Bravo 500</a:t>
                      </a:r>
                    </a:p>
                  </a:txBody>
                  <a:tcPr marT="45728" marB="45728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8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Master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Matador</a:t>
                      </a:r>
                    </a:p>
                  </a:txBody>
                  <a:tcPr marT="45728" marB="45728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Bravo 600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Bravo 700</a:t>
                      </a:r>
                    </a:p>
                  </a:txBody>
                  <a:tcPr marT="45728" marB="45728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8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Maxi</a:t>
                      </a:r>
                    </a:p>
                  </a:txBody>
                  <a:tcPr marT="45728" marB="45728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Bravo 800</a:t>
                      </a:r>
                    </a:p>
                  </a:txBody>
                  <a:tcPr marT="45728" marB="45728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sv-S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Magnum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Bravo 900</a:t>
                      </a:r>
                    </a:p>
                  </a:txBody>
                  <a:tcPr marT="45728" marB="45728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Mega</a:t>
                      </a:r>
                    </a:p>
                  </a:txBody>
                  <a:tcPr marT="45728" marB="45728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Line 90"/>
          <p:cNvSpPr>
            <a:spLocks noChangeShapeType="1"/>
          </p:cNvSpPr>
          <p:nvPr/>
        </p:nvSpPr>
        <p:spPr bwMode="auto">
          <a:xfrm>
            <a:off x="2745953" y="3870440"/>
            <a:ext cx="624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" name="Picture 9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4219" y="1398216"/>
            <a:ext cx="2808287" cy="170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7" r="4520"/>
          <a:stretch/>
        </p:blipFill>
        <p:spPr bwMode="auto">
          <a:xfrm>
            <a:off x="5602084" y="1745275"/>
            <a:ext cx="1965363" cy="144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4541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Primo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Underrubrik 5"/>
          <p:cNvSpPr txBox="1">
            <a:spLocks/>
          </p:cNvSpPr>
          <p:nvPr/>
        </p:nvSpPr>
        <p:spPr>
          <a:xfrm>
            <a:off x="685800" y="1989137"/>
            <a:ext cx="4758559" cy="406482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000" b="0" i="0" kern="1200">
                <a:solidFill>
                  <a:schemeClr val="tx1"/>
                </a:solidFill>
                <a:latin typeface="Verdana" charset="0"/>
                <a:ea typeface="Verdana" charset="0"/>
                <a:cs typeface="Verdan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b="0" i="0" kern="1200">
                <a:solidFill>
                  <a:schemeClr val="tx1"/>
                </a:solidFill>
                <a:latin typeface="Verdana" charset="0"/>
                <a:ea typeface="Verdana" charset="0"/>
                <a:cs typeface="Verdana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 charset="0"/>
                <a:ea typeface="Verdana" charset="0"/>
                <a:cs typeface="Verdana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 b="0" i="0" kern="1200">
                <a:solidFill>
                  <a:schemeClr val="tx1"/>
                </a:solidFill>
                <a:latin typeface="Verdana" charset="0"/>
                <a:ea typeface="Verdana" charset="0"/>
                <a:cs typeface="Verdana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400" b="0" i="0" kern="1200">
                <a:solidFill>
                  <a:schemeClr val="tx1"/>
                </a:solidFill>
                <a:latin typeface="Verdana" charset="0"/>
                <a:ea typeface="Verdana" charset="0"/>
                <a:cs typeface="Verdana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sv-SE" altLang="en-US" sz="1600" dirty="0" err="1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Drainage</a:t>
            </a:r>
            <a:r>
              <a:rPr lang="sv-SE" altLang="en-US" sz="1600" dirty="0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: Primo D4, D8 (P2: 0,4/0,75 kW)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v-SE" altLang="en-US" sz="1600" dirty="0" err="1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Sludge</a:t>
            </a:r>
            <a:r>
              <a:rPr lang="sv-SE" altLang="en-US" sz="1600" dirty="0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:     Primo S4, S8 (P2: 0,4/0,75 kW)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v-SE" altLang="en-US" sz="1600" dirty="0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50 Hz-pumps: 10 m </a:t>
            </a:r>
            <a:r>
              <a:rPr lang="sv-SE" altLang="en-US" sz="1600" dirty="0" err="1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cable</a:t>
            </a:r>
            <a:r>
              <a:rPr lang="sv-SE" altLang="en-US" sz="1600" dirty="0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sv-SE" altLang="en-US" sz="1600" dirty="0" err="1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with</a:t>
            </a:r>
            <a:r>
              <a:rPr lang="sv-SE" altLang="en-US" sz="1600" dirty="0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Euro </a:t>
            </a:r>
            <a:r>
              <a:rPr lang="sv-SE" altLang="en-US" sz="1600" dirty="0" err="1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plug</a:t>
            </a:r>
            <a:r>
              <a:rPr lang="sv-SE" altLang="en-US" sz="1600" dirty="0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&amp; BSP </a:t>
            </a:r>
            <a:r>
              <a:rPr lang="sv-SE" altLang="en-US" sz="1600" dirty="0" err="1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thread</a:t>
            </a:r>
            <a:r>
              <a:rPr lang="sv-SE" altLang="en-US" sz="1600" dirty="0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and </a:t>
            </a:r>
            <a:r>
              <a:rPr lang="sv-SE" altLang="en-US" sz="1600" dirty="0" err="1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hose</a:t>
            </a:r>
            <a:r>
              <a:rPr lang="sv-SE" altLang="en-US" sz="1600" dirty="0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sv-SE" altLang="en-US" sz="1600" dirty="0" err="1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connection</a:t>
            </a:r>
            <a:endParaRPr lang="sv-SE" altLang="en-US" sz="1600" dirty="0" smtClean="0"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sv-SE" altLang="en-US" sz="1600" dirty="0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60 Hz-pumps: 10 m </a:t>
            </a:r>
            <a:r>
              <a:rPr lang="sv-SE" altLang="en-US" sz="1600" dirty="0" err="1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cable</a:t>
            </a:r>
            <a:r>
              <a:rPr lang="sv-SE" altLang="en-US" sz="1600" dirty="0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sv-SE" altLang="en-US" sz="1600" dirty="0" err="1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with</a:t>
            </a:r>
            <a:r>
              <a:rPr lang="sv-SE" altLang="en-US" sz="1600" dirty="0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sv-SE" altLang="en-US" sz="1600" dirty="0" err="1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Nema</a:t>
            </a:r>
            <a:r>
              <a:rPr lang="sv-SE" altLang="en-US" sz="1600" dirty="0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sv-SE" altLang="en-US" sz="1600" dirty="0" err="1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plug</a:t>
            </a:r>
            <a:r>
              <a:rPr lang="sv-SE" altLang="en-US" sz="1600" dirty="0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&amp; NPT </a:t>
            </a:r>
            <a:r>
              <a:rPr lang="sv-SE" altLang="en-US" sz="1600" dirty="0" err="1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thread</a:t>
            </a:r>
            <a:r>
              <a:rPr lang="sv-SE" altLang="en-US" sz="1600" dirty="0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v-SE" altLang="en-US" sz="1600" dirty="0" err="1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Available</a:t>
            </a:r>
            <a:r>
              <a:rPr lang="sv-SE" altLang="en-US" sz="1600" dirty="0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from </a:t>
            </a:r>
            <a:r>
              <a:rPr lang="sv-SE" altLang="en-US" sz="1600" dirty="0" err="1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march</a:t>
            </a:r>
            <a:r>
              <a:rPr lang="sv-SE" altLang="en-US" sz="1600" dirty="0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2015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v-SE" altLang="en-US" sz="1600" u="sng" dirty="0" err="1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Key</a:t>
            </a:r>
            <a:r>
              <a:rPr lang="sv-SE" altLang="en-US" sz="1600" dirty="0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sv-SE" altLang="en-US" sz="1600" dirty="0" err="1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spare</a:t>
            </a:r>
            <a:r>
              <a:rPr lang="sv-SE" altLang="en-US" sz="1600" dirty="0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parts </a:t>
            </a:r>
            <a:r>
              <a:rPr lang="sv-SE" altLang="en-US" sz="1600" dirty="0" err="1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are</a:t>
            </a:r>
            <a:r>
              <a:rPr lang="sv-SE" altLang="en-US" sz="1600" dirty="0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sv-SE" altLang="en-US" sz="1600" dirty="0" err="1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available</a:t>
            </a:r>
            <a:endParaRPr lang="sv-SE" altLang="en-US" sz="1600" dirty="0" smtClean="0"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sv-SE" altLang="en-US" sz="1600" dirty="0" err="1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Accessory</a:t>
            </a:r>
            <a:r>
              <a:rPr lang="sv-SE" altLang="en-US" sz="1600" dirty="0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: </a:t>
            </a:r>
            <a:r>
              <a:rPr lang="sv-SE" altLang="en-US" sz="1600" dirty="0" err="1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External</a:t>
            </a:r>
            <a:r>
              <a:rPr lang="sv-SE" altLang="en-US" sz="1600" dirty="0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Float switch box</a:t>
            </a:r>
          </a:p>
          <a:p>
            <a:pPr marL="285750" indent="-285750">
              <a:buFont typeface="Wingdings" pitchFamily="2" charset="2"/>
              <a:buChar char="§"/>
            </a:pPr>
            <a:endParaRPr lang="sv-SE" altLang="en-US" sz="1800" dirty="0" smtClean="0"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3945" y="2445661"/>
            <a:ext cx="3415557" cy="2186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1736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ma">
  <a:themeElements>
    <a:clrScheme name="Grindex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E53038"/>
      </a:accent1>
      <a:accent2>
        <a:srgbClr val="9A9A9C"/>
      </a:accent2>
      <a:accent3>
        <a:srgbClr val="9A9A9C"/>
      </a:accent3>
      <a:accent4>
        <a:srgbClr val="FFC000"/>
      </a:accent4>
      <a:accent5>
        <a:srgbClr val="5B9BD5"/>
      </a:accent5>
      <a:accent6>
        <a:srgbClr val="70AD47"/>
      </a:accent6>
      <a:hlink>
        <a:srgbClr val="E53038"/>
      </a:hlink>
      <a:folHlink>
        <a:srgbClr val="E53038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ConnectBase" ma:contentTypeID="0x010100610B7A7F5098FD4A829D3CC11A1F564700D1A13826D47A5544AFEB07453DBE66D4" ma:contentTypeVersion="4" ma:contentTypeDescription="Connect Base Content Type" ma:contentTypeScope="" ma:versionID="f2c4bf4fd881161551429880baa40c7c">
  <xsd:schema xmlns:xsd="http://www.w3.org/2001/XMLSchema" xmlns:xs="http://www.w3.org/2001/XMLSchema" xmlns:p="http://schemas.microsoft.com/office/2006/metadata/properties" xmlns:ns2="a20271f6-64e7-4fdf-8ebc-702bc282b0ba" targetNamespace="http://schemas.microsoft.com/office/2006/metadata/properties" ma:root="true" ma:fieldsID="ee1af37847353c27781e496795a0a7bd" ns2:_="">
    <xsd:import namespace="a20271f6-64e7-4fdf-8ebc-702bc282b0ba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InformationClassification" minOccurs="0"/>
                <xsd:element ref="ns2:Disclaim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20271f6-64e7-4fdf-8ebc-702bc282b0ba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InformationClassification" ma:index="11" nillable="true" ma:displayName="InformationClassification" ma:internalName="InformationClassification" ma:readOnly="false">
      <xsd:simpleType>
        <xsd:restriction base="dms:Unknown"/>
      </xsd:simpleType>
    </xsd:element>
    <xsd:element name="Disclaimer" ma:index="12" nillable="true" ma:displayName="Disclaimer" ma:internalName="Disclaimer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b04ed549-6563-4eb2-b8f1-991794b28041" ContentTypeId="0x010100610B7A7F5098FD4A829D3CC11A1F5647" PreviousValue="false"/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Classification xmlns="a20271f6-64e7-4fdf-8ebc-702bc282b0ba">Public</InformationClassification>
    <Disclaimer xmlns="a20271f6-64e7-4fdf-8ebc-702bc282b0ba" xsi:nil="true"/>
  </documentManagement>
</p:properties>
</file>

<file path=customXml/item4.xml><?xml version="1.0" encoding="utf-8"?>
<?mso-contentType ?>
<spe:Receivers xmlns:spe="http://schemas.microsoft.com/sharepoint/events"/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1A3305D-8825-4B5E-93DD-26A5E46DC8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20271f6-64e7-4fdf-8ebc-702bc282b0b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177C78F-5767-420D-9D23-D1AE7DA5CA87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0B3134B4-11AF-4C0F-88DC-9279ED924CA4}">
  <ds:schemaRefs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schemas.microsoft.com/office/2006/metadata/properties"/>
    <ds:schemaRef ds:uri="a20271f6-64e7-4fdf-8ebc-702bc282b0ba"/>
    <ds:schemaRef ds:uri="http://purl.org/dc/dcmitype/"/>
    <ds:schemaRef ds:uri="http://purl.org/dc/elements/1.1/"/>
  </ds:schemaRefs>
</ds:datastoreItem>
</file>

<file path=customXml/itemProps4.xml><?xml version="1.0" encoding="utf-8"?>
<ds:datastoreItem xmlns:ds="http://schemas.openxmlformats.org/officeDocument/2006/customXml" ds:itemID="{56E2AD14-F326-4A44-8F0D-284FB481151F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27FC6663-2FF8-42BD-82C4-72EBD607450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9399</TotalTime>
  <Words>611</Words>
  <Application>Microsoft Office PowerPoint</Application>
  <PresentationFormat>Custom</PresentationFormat>
  <Paragraphs>232</Paragraphs>
  <Slides>14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Office-tema</vt:lpstr>
      <vt:lpstr>Grindex Company presentation  </vt:lpstr>
      <vt:lpstr>Main Business: Dewatering</vt:lpstr>
      <vt:lpstr>Grindex organisation</vt:lpstr>
      <vt:lpstr>Contact Grindex:</vt:lpstr>
      <vt:lpstr>Worldwide presence</vt:lpstr>
      <vt:lpstr>Milestones</vt:lpstr>
      <vt:lpstr>Grindex Range</vt:lpstr>
      <vt:lpstr>Grindex product portfolio </vt:lpstr>
      <vt:lpstr>Primo</vt:lpstr>
      <vt:lpstr>Milli 8125.230</vt:lpstr>
      <vt:lpstr>Maxi SH and H-Lite</vt:lpstr>
      <vt:lpstr>New Pump Curves</vt:lpstr>
      <vt:lpstr>Need More Information </vt:lpstr>
      <vt:lpstr>Get the job done. Grindex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Magnus Rysjö</dc:creator>
  <cp:lastModifiedBy>Windows User</cp:lastModifiedBy>
  <cp:revision>98</cp:revision>
  <dcterms:created xsi:type="dcterms:W3CDTF">2017-04-19T18:30:40Z</dcterms:created>
  <dcterms:modified xsi:type="dcterms:W3CDTF">2018-03-22T10:05:03Z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0x010100610B7A7F5098FD4A829D3CC11A1F564700D1A13826D47A5544AFEB07453DBE66D4</vt:lpwstr>
  </property>
</Properties>
</file>