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6"/>
  </p:sldMasterIdLst>
  <p:notesMasterIdLst>
    <p:notesMasterId r:id="rId24"/>
  </p:notesMasterIdLst>
  <p:handoutMasterIdLst>
    <p:handoutMasterId r:id="rId25"/>
  </p:handoutMasterIdLst>
  <p:sldIdLst>
    <p:sldId id="26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81"/>
    <p:restoredTop sz="94661"/>
  </p:normalViewPr>
  <p:slideViewPr>
    <p:cSldViewPr snapToGrid="0" snapToObjects="1">
      <p:cViewPr varScale="1">
        <p:scale>
          <a:sx n="81" d="100"/>
          <a:sy n="81" d="100"/>
        </p:scale>
        <p:origin x="-20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2630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71EB04-675A-410F-9DB6-2370891A9C48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52047-84E5-426D-B216-BB2F7CFBF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966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51B1F-9AAF-1F47-9D5D-A554EBAF9EEF}" type="datetimeFigureOut">
              <a:rPr lang="sv-SE" smtClean="0"/>
              <a:t>2017-05-22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45672-FC49-C24F-AFEC-3855B3616F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2306">
            <a:off x="8136214" y="3892734"/>
            <a:ext cx="3434196" cy="3996955"/>
          </a:xfrm>
          <a:prstGeom prst="rect">
            <a:avLst/>
          </a:prstGeom>
        </p:spPr>
      </p:pic>
      <p:sp>
        <p:nvSpPr>
          <p:cNvPr id="11" name="Rubrik 1"/>
          <p:cNvSpPr>
            <a:spLocks noGrp="1"/>
          </p:cNvSpPr>
          <p:nvPr>
            <p:ph type="ctrTitle"/>
          </p:nvPr>
        </p:nvSpPr>
        <p:spPr>
          <a:xfrm>
            <a:off x="793821" y="2570747"/>
            <a:ext cx="10550768" cy="806869"/>
          </a:xfrm>
        </p:spPr>
        <p:txBody>
          <a:bodyPr anchor="t">
            <a:noAutofit/>
          </a:bodyPr>
          <a:lstStyle>
            <a:lvl1pPr algn="ctr">
              <a:defRPr sz="4800" b="1" i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ami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0522365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1366577" y="1304331"/>
            <a:ext cx="9204290" cy="4699345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1" y="360000"/>
            <a:ext cx="5005820" cy="843473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5005821" cy="4351338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600"/>
              </a:spcBef>
              <a:buClr>
                <a:schemeClr val="accent1"/>
              </a:buClr>
              <a:buFont typeface="Arial" charset="0"/>
              <a:buNone/>
              <a:defRPr/>
            </a:lvl1pPr>
            <a:lvl2pPr marL="457200" indent="0">
              <a:buClr>
                <a:schemeClr val="accent1"/>
              </a:buClr>
              <a:buFont typeface="Wingdings" charset="2"/>
              <a:buNone/>
              <a:defRPr/>
            </a:lvl2pPr>
            <a:lvl3pPr marL="914400" indent="0">
              <a:buClr>
                <a:schemeClr val="accent1"/>
              </a:buClr>
              <a:buFont typeface="Wingdings" charset="2"/>
              <a:buNone/>
              <a:defRPr/>
            </a:lvl3pPr>
            <a:lvl4pPr marL="1371600" indent="0">
              <a:buClr>
                <a:schemeClr val="accent1"/>
              </a:buClr>
              <a:buFont typeface="Wingdings" charset="2"/>
              <a:buNone/>
              <a:defRPr/>
            </a:lvl4pPr>
            <a:lvl5pPr marL="1828800" indent="0">
              <a:buClr>
                <a:schemeClr val="accent1"/>
              </a:buClr>
              <a:buFont typeface="Wingdings" charset="2"/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6027933" y="1"/>
            <a:ext cx="6164067" cy="6202016"/>
          </a:xfrm>
        </p:spPr>
        <p:txBody>
          <a:bodyPr/>
          <a:lstStyle/>
          <a:p>
            <a:endParaRPr lang="sv-SE"/>
          </a:p>
        </p:txBody>
      </p:sp>
      <p:pic>
        <p:nvPicPr>
          <p:cNvPr id="15" name="Bildobjekt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7" name="Rektangel 6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8" name="Rektangel 7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1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566793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2" name="Platshållare för innehåll 2"/>
          <p:cNvSpPr>
            <a:spLocks noGrp="1"/>
          </p:cNvSpPr>
          <p:nvPr>
            <p:ph idx="10"/>
          </p:nvPr>
        </p:nvSpPr>
        <p:spPr>
          <a:xfrm>
            <a:off x="6037317" y="1394764"/>
            <a:ext cx="566793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7" name="Rektangel 6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b="1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2306">
            <a:off x="8136214" y="3892734"/>
            <a:ext cx="3434196" cy="3996955"/>
          </a:xfrm>
          <a:prstGeom prst="rect">
            <a:avLst/>
          </a:prstGeom>
        </p:spPr>
      </p:pic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251" y="2724792"/>
            <a:ext cx="7643139" cy="771326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0773" y="2732400"/>
            <a:ext cx="7664093" cy="764651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8136000" y="3893212"/>
            <a:ext cx="3434399" cy="3997192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sp>
        <p:nvSpPr>
          <p:cNvPr id="11" name="Rubrik 1"/>
          <p:cNvSpPr>
            <a:spLocks noGrp="1"/>
          </p:cNvSpPr>
          <p:nvPr>
            <p:ph type="ctrTitle"/>
          </p:nvPr>
        </p:nvSpPr>
        <p:spPr>
          <a:xfrm>
            <a:off x="793821" y="2570747"/>
            <a:ext cx="10550768" cy="806869"/>
          </a:xfrm>
        </p:spPr>
        <p:txBody>
          <a:bodyPr anchor="t">
            <a:noAutofit/>
          </a:bodyPr>
          <a:lstStyle>
            <a:lvl1pPr algn="ctr">
              <a:defRPr sz="4800" b="1" i="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12" name="Bildobjekt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8136000" y="3893212"/>
            <a:ext cx="3434399" cy="3997192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sp>
        <p:nvSpPr>
          <p:cNvPr id="18" name="Rubrik 1"/>
          <p:cNvSpPr>
            <a:spLocks noGrp="1"/>
          </p:cNvSpPr>
          <p:nvPr>
            <p:ph type="ctrTitle"/>
          </p:nvPr>
        </p:nvSpPr>
        <p:spPr>
          <a:xfrm>
            <a:off x="0" y="2743197"/>
            <a:ext cx="12192000" cy="1446021"/>
          </a:xfrm>
          <a:solidFill>
            <a:schemeClr val="tx1">
              <a:alpha val="55000"/>
            </a:schemeClr>
          </a:solidFill>
        </p:spPr>
        <p:txBody>
          <a:bodyPr anchor="ctr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Access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ubrik 1"/>
          <p:cNvSpPr>
            <a:spLocks noGrp="1"/>
          </p:cNvSpPr>
          <p:nvPr>
            <p:ph type="ctrTitle"/>
          </p:nvPr>
        </p:nvSpPr>
        <p:spPr>
          <a:xfrm>
            <a:off x="0" y="2743197"/>
            <a:ext cx="12192000" cy="1446021"/>
          </a:xfrm>
          <a:solidFill>
            <a:schemeClr val="tx1">
              <a:alpha val="55000"/>
            </a:schemeClr>
          </a:solidFill>
        </p:spPr>
        <p:txBody>
          <a:bodyPr anchor="ctr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Spare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ubri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6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383016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2" name="Rektangel 11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3" name="Bildobjekt 1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Gri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126254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360000" y="1189179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8" name="Platshållare för bild 9"/>
          <p:cNvSpPr>
            <a:spLocks noGrp="1"/>
          </p:cNvSpPr>
          <p:nvPr>
            <p:ph type="pic" sz="quarter" idx="14"/>
          </p:nvPr>
        </p:nvSpPr>
        <p:spPr>
          <a:xfrm>
            <a:off x="4310907" y="1189179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13" name="Platshållare för bild 9"/>
          <p:cNvSpPr>
            <a:spLocks noGrp="1"/>
          </p:cNvSpPr>
          <p:nvPr>
            <p:ph type="pic" sz="quarter" idx="15"/>
          </p:nvPr>
        </p:nvSpPr>
        <p:spPr>
          <a:xfrm>
            <a:off x="8250641" y="1189178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16"/>
          </p:nvPr>
        </p:nvSpPr>
        <p:spPr>
          <a:xfrm>
            <a:off x="360363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4" name="Platshållare för text 4"/>
          <p:cNvSpPr>
            <a:spLocks noGrp="1"/>
          </p:cNvSpPr>
          <p:nvPr>
            <p:ph type="body" sz="quarter" idx="17"/>
          </p:nvPr>
        </p:nvSpPr>
        <p:spPr>
          <a:xfrm>
            <a:off x="4310806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5" name="Platshållare för text 4"/>
          <p:cNvSpPr>
            <a:spLocks noGrp="1"/>
          </p:cNvSpPr>
          <p:nvPr>
            <p:ph type="body" sz="quarter" idx="18"/>
          </p:nvPr>
        </p:nvSpPr>
        <p:spPr>
          <a:xfrm>
            <a:off x="8250641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-gri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126254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360000" y="1189179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8" name="Platshållare för bild 9"/>
          <p:cNvSpPr>
            <a:spLocks noGrp="1"/>
          </p:cNvSpPr>
          <p:nvPr>
            <p:ph type="pic" sz="quarter" idx="14"/>
          </p:nvPr>
        </p:nvSpPr>
        <p:spPr>
          <a:xfrm>
            <a:off x="3268792" y="1189179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13" name="Platshållare för bild 9"/>
          <p:cNvSpPr>
            <a:spLocks noGrp="1"/>
          </p:cNvSpPr>
          <p:nvPr>
            <p:ph type="pic" sz="quarter" idx="15"/>
          </p:nvPr>
        </p:nvSpPr>
        <p:spPr>
          <a:xfrm>
            <a:off x="6177585" y="1189178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16"/>
          </p:nvPr>
        </p:nvSpPr>
        <p:spPr>
          <a:xfrm>
            <a:off x="360364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6" name="Platshållare för bild 9"/>
          <p:cNvSpPr>
            <a:spLocks noGrp="1"/>
          </p:cNvSpPr>
          <p:nvPr>
            <p:ph type="pic" sz="quarter" idx="19"/>
          </p:nvPr>
        </p:nvSpPr>
        <p:spPr>
          <a:xfrm>
            <a:off x="9086377" y="1189177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17" name="Platshållare för text 4"/>
          <p:cNvSpPr>
            <a:spLocks noGrp="1"/>
          </p:cNvSpPr>
          <p:nvPr>
            <p:ph type="body" sz="quarter" idx="20"/>
          </p:nvPr>
        </p:nvSpPr>
        <p:spPr>
          <a:xfrm>
            <a:off x="3268792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8" name="Platshållare för text 4"/>
          <p:cNvSpPr>
            <a:spLocks noGrp="1"/>
          </p:cNvSpPr>
          <p:nvPr>
            <p:ph type="body" sz="quarter" idx="21"/>
          </p:nvPr>
        </p:nvSpPr>
        <p:spPr>
          <a:xfrm>
            <a:off x="6177948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9" name="Platshållare för text 4"/>
          <p:cNvSpPr>
            <a:spLocks noGrp="1"/>
          </p:cNvSpPr>
          <p:nvPr>
            <p:ph type="body" sz="quarter" idx="22"/>
          </p:nvPr>
        </p:nvSpPr>
        <p:spPr>
          <a:xfrm>
            <a:off x="9086377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0" name="Platshållare för bild 9"/>
          <p:cNvSpPr>
            <a:spLocks noGrp="1"/>
          </p:cNvSpPr>
          <p:nvPr>
            <p:ph type="pic" sz="quarter" idx="23"/>
          </p:nvPr>
        </p:nvSpPr>
        <p:spPr>
          <a:xfrm>
            <a:off x="360000" y="3685982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1" name="Platshållare för bild 9"/>
          <p:cNvSpPr>
            <a:spLocks noGrp="1"/>
          </p:cNvSpPr>
          <p:nvPr>
            <p:ph type="pic" sz="quarter" idx="24"/>
          </p:nvPr>
        </p:nvSpPr>
        <p:spPr>
          <a:xfrm>
            <a:off x="3268792" y="3685982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2" name="Platshållare för bild 9"/>
          <p:cNvSpPr>
            <a:spLocks noGrp="1"/>
          </p:cNvSpPr>
          <p:nvPr>
            <p:ph type="pic" sz="quarter" idx="25"/>
          </p:nvPr>
        </p:nvSpPr>
        <p:spPr>
          <a:xfrm>
            <a:off x="6177585" y="3685981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3" name="Platshållare för text 4"/>
          <p:cNvSpPr>
            <a:spLocks noGrp="1"/>
          </p:cNvSpPr>
          <p:nvPr>
            <p:ph type="body" sz="quarter" idx="26"/>
          </p:nvPr>
        </p:nvSpPr>
        <p:spPr>
          <a:xfrm>
            <a:off x="360364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4" name="Platshållare för bild 9"/>
          <p:cNvSpPr>
            <a:spLocks noGrp="1"/>
          </p:cNvSpPr>
          <p:nvPr>
            <p:ph type="pic" sz="quarter" idx="27"/>
          </p:nvPr>
        </p:nvSpPr>
        <p:spPr>
          <a:xfrm>
            <a:off x="9086377" y="3685980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5" name="Platshållare för text 4"/>
          <p:cNvSpPr>
            <a:spLocks noGrp="1"/>
          </p:cNvSpPr>
          <p:nvPr>
            <p:ph type="body" sz="quarter" idx="28"/>
          </p:nvPr>
        </p:nvSpPr>
        <p:spPr>
          <a:xfrm>
            <a:off x="3268792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6" name="Platshållare för text 4"/>
          <p:cNvSpPr>
            <a:spLocks noGrp="1"/>
          </p:cNvSpPr>
          <p:nvPr>
            <p:ph type="body" sz="quarter" idx="29"/>
          </p:nvPr>
        </p:nvSpPr>
        <p:spPr>
          <a:xfrm>
            <a:off x="6177948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7" name="Platshållare för text 4"/>
          <p:cNvSpPr>
            <a:spLocks noGrp="1"/>
          </p:cNvSpPr>
          <p:nvPr>
            <p:ph type="body" sz="quarter" idx="30"/>
          </p:nvPr>
        </p:nvSpPr>
        <p:spPr>
          <a:xfrm>
            <a:off x="9086377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663365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2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7268624" y="145325"/>
            <a:ext cx="4116158" cy="5957207"/>
          </a:xfrm>
        </p:spPr>
        <p:txBody>
          <a:bodyPr/>
          <a:lstStyle/>
          <a:p>
            <a:endParaRPr lang="sv-SE"/>
          </a:p>
        </p:txBody>
      </p:sp>
      <p:pic>
        <p:nvPicPr>
          <p:cNvPr id="15" name="Bildobjekt 1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eatures – Cur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663365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2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6762543" y="1304332"/>
            <a:ext cx="4860000" cy="4351338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0515600" cy="84347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360000" y="1394764"/>
            <a:ext cx="566793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3" r:id="rId2"/>
    <p:sldLayoutId id="2147483661" r:id="rId3"/>
    <p:sldLayoutId id="2147483664" r:id="rId4"/>
    <p:sldLayoutId id="2147483665" r:id="rId5"/>
    <p:sldLayoutId id="2147483666" r:id="rId6"/>
    <p:sldLayoutId id="2147483667" r:id="rId7"/>
    <p:sldLayoutId id="2147483650" r:id="rId8"/>
    <p:sldLayoutId id="2147483662" r:id="rId9"/>
    <p:sldLayoutId id="2147483663" r:id="rId10"/>
    <p:sldLayoutId id="2147483674" r:id="rId11"/>
    <p:sldLayoutId id="2147483651" r:id="rId12"/>
    <p:sldLayoutId id="2147483652" r:id="rId13"/>
    <p:sldLayoutId id="2147483654" r:id="rId14"/>
    <p:sldLayoutId id="2147483655" r:id="rId15"/>
    <p:sldLayoutId id="2147483669" r:id="rId16"/>
    <p:sldLayoutId id="2147483671" r:id="rId17"/>
    <p:sldLayoutId id="2147483672" r:id="rId18"/>
    <p:sldLayoutId id="2147483649" r:id="rId19"/>
    <p:sldLayoutId id="2147483670" r:id="rId20"/>
    <p:sldLayoutId id="2147483668" r:id="rId2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0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ubrik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Bravo Product Presentation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4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9481584" cy="84347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Features and benefits (Control Panel)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6" y="1412776"/>
            <a:ext cx="3972909" cy="397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ktangel 8"/>
          <p:cNvSpPr/>
          <p:nvPr/>
        </p:nvSpPr>
        <p:spPr>
          <a:xfrm>
            <a:off x="6280747" y="2215297"/>
            <a:ext cx="41358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prstClr val="black"/>
                </a:solidFill>
                <a:latin typeface="Arial" charset="0"/>
              </a:rPr>
              <a:t>External Control Panel:</a:t>
            </a:r>
            <a:endParaRPr lang="en-US" sz="2000" b="1" dirty="0">
              <a:solidFill>
                <a:prstClr val="black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prstClr val="black"/>
                </a:solidFill>
                <a:latin typeface="Arial" charset="0"/>
              </a:rPr>
              <a:t>Phase sequence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prstClr val="black"/>
                </a:solidFill>
                <a:latin typeface="Arial" charset="0"/>
              </a:rPr>
              <a:t>    supervision</a:t>
            </a:r>
            <a:endParaRPr lang="en-US" sz="2000" dirty="0">
              <a:solidFill>
                <a:prstClr val="black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prstClr val="black"/>
                </a:solidFill>
                <a:latin typeface="Arial" charset="0"/>
              </a:rPr>
              <a:t>Phase failure guard,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prstClr val="black"/>
                </a:solidFill>
                <a:latin typeface="Arial" charset="0"/>
              </a:rPr>
              <a:t>     overload </a:t>
            </a:r>
            <a:r>
              <a:rPr lang="en-US" sz="2000" dirty="0">
                <a:solidFill>
                  <a:prstClr val="black"/>
                </a:solidFill>
                <a:latin typeface="Arial" charset="0"/>
              </a:rPr>
              <a:t>protection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prstClr val="black"/>
                </a:solidFill>
                <a:latin typeface="Arial" charset="0"/>
              </a:rPr>
              <a:t>Leakage detection</a:t>
            </a:r>
            <a:endParaRPr lang="en-US" sz="2000" b="1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85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9293048" cy="843473"/>
          </a:xfr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Technical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data and performance 50Hz</a:t>
            </a:r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333" y="1790189"/>
            <a:ext cx="3506836" cy="3357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813" y="1774185"/>
            <a:ext cx="3514361" cy="336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085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9802095" cy="843473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Technical data and performance 50 Hz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850" y="1483987"/>
            <a:ext cx="6209848" cy="428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298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8840561" cy="843473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Technical data and performance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Hz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167" y="2041994"/>
            <a:ext cx="3732213" cy="315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607" y="2048086"/>
            <a:ext cx="3816424" cy="3148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298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9161072" cy="843473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Technical data and performance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Hz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896" y="1612557"/>
            <a:ext cx="6107013" cy="4129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961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Options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386" y="1907733"/>
            <a:ext cx="9115606" cy="3161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961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Did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know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889125"/>
            <a:ext cx="8802688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22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Need More Information 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888" y="1001713"/>
            <a:ext cx="8145462" cy="485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22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Pioneering technology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62" y="1599378"/>
            <a:ext cx="4623917" cy="348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565" y="911182"/>
            <a:ext cx="3869959" cy="5159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33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Slurry Applications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394739" y="1641330"/>
            <a:ext cx="439248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charset="0"/>
              </a:rPr>
              <a:t>Choose when pumping</a:t>
            </a:r>
            <a:r>
              <a:rPr lang="en-US" sz="1400" b="1" dirty="0" smtClean="0">
                <a:solidFill>
                  <a:prstClr val="black"/>
                </a:solidFill>
                <a:latin typeface="Arial" charset="0"/>
              </a:rPr>
              <a:t>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prstClr val="black"/>
              </a:solidFill>
              <a:latin typeface="Arial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prstClr val="black"/>
                </a:solidFill>
                <a:latin typeface="Arial" charset="0"/>
              </a:rPr>
              <a:t>In abrasive applications requiring pumps with very high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en-US" sz="1400" dirty="0" smtClean="0">
                <a:solidFill>
                  <a:prstClr val="black"/>
                </a:solidFill>
                <a:latin typeface="Arial" charset="0"/>
              </a:rPr>
              <a:t>   durability</a:t>
            </a:r>
            <a:r>
              <a:rPr lang="en-US" sz="1400" dirty="0">
                <a:solidFill>
                  <a:prstClr val="black"/>
                </a:solidFill>
                <a:latin typeface="Arial" charset="0"/>
              </a:rPr>
              <a:t>: quarries, mines, dredging, setting ponds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prstClr val="black"/>
                </a:solidFill>
                <a:latin typeface="Arial" charset="0"/>
              </a:rPr>
              <a:t>Fluids with pH values from 5.5 to 14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prstClr val="black"/>
                </a:solidFill>
                <a:latin typeface="Arial" charset="0"/>
              </a:rPr>
              <a:t>Solids handling up to 50 mm</a:t>
            </a:r>
            <a:endParaRPr lang="en-US" sz="14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Rectangle 5"/>
          <p:cNvSpPr/>
          <p:nvPr/>
        </p:nvSpPr>
        <p:spPr>
          <a:xfrm>
            <a:off x="430102" y="3596822"/>
            <a:ext cx="5328592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prstClr val="black"/>
                </a:solidFill>
                <a:latin typeface="Arial" charset="0"/>
              </a:rPr>
              <a:t>Suitable in: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prstClr val="black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400" dirty="0" smtClean="0">
                <a:solidFill>
                  <a:prstClr val="black"/>
                </a:solidFill>
                <a:latin typeface="Arial" charset="0"/>
              </a:rPr>
              <a:t>Mining</a:t>
            </a:r>
            <a:endParaRPr lang="en-US" sz="1400" dirty="0">
              <a:solidFill>
                <a:prstClr val="black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400" dirty="0" smtClean="0">
                <a:solidFill>
                  <a:prstClr val="black"/>
                </a:solidFill>
                <a:latin typeface="Arial" charset="0"/>
              </a:rPr>
              <a:t>Dredging</a:t>
            </a:r>
            <a:endParaRPr lang="en-US" sz="1400" dirty="0">
              <a:solidFill>
                <a:prstClr val="black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solidFill>
                <a:prstClr val="black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en-US" sz="1200" dirty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9" name="Bildobjekt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497" y="1641330"/>
            <a:ext cx="4951282" cy="3713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04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539109" y="360000"/>
            <a:ext cx="8802854" cy="843473"/>
          </a:xfr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Harbour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slurry pumping / El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Salvador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740" y="1546514"/>
            <a:ext cx="3231921" cy="4320480"/>
          </a:xfrm>
          <a:prstGeom prst="rect">
            <a:avLst/>
          </a:prstGeom>
        </p:spPr>
      </p:pic>
      <p:sp>
        <p:nvSpPr>
          <p:cNvPr id="8" name="Rektangel 7"/>
          <p:cNvSpPr/>
          <p:nvPr/>
        </p:nvSpPr>
        <p:spPr>
          <a:xfrm>
            <a:off x="515476" y="2498118"/>
            <a:ext cx="50463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prstClr val="black"/>
                </a:solidFill>
                <a:latin typeface="Arial" charset="0"/>
              </a:rPr>
              <a:t>A Bravo 700 pump, extremely </a:t>
            </a:r>
            <a:r>
              <a:rPr lang="en-US" sz="2000" dirty="0" smtClean="0">
                <a:solidFill>
                  <a:prstClr val="black"/>
                </a:solidFill>
                <a:latin typeface="Arial" charset="0"/>
              </a:rPr>
              <a:t>wear-resistant and </a:t>
            </a:r>
            <a:r>
              <a:rPr lang="en-US" sz="2000" dirty="0">
                <a:solidFill>
                  <a:prstClr val="black"/>
                </a:solidFill>
                <a:latin typeface="Arial" charset="0"/>
              </a:rPr>
              <a:t>specialized in pumping fluids </a:t>
            </a:r>
            <a:r>
              <a:rPr lang="en-US" sz="2000" dirty="0" smtClean="0">
                <a:solidFill>
                  <a:prstClr val="black"/>
                </a:solidFill>
                <a:latin typeface="Arial" charset="0"/>
              </a:rPr>
              <a:t>with abrasive </a:t>
            </a:r>
            <a:r>
              <a:rPr lang="en-US" sz="2000" dirty="0">
                <a:solidFill>
                  <a:prstClr val="black"/>
                </a:solidFill>
                <a:latin typeface="Arial" charset="0"/>
              </a:rPr>
              <a:t>solids, helped to increase depth </a:t>
            </a:r>
            <a:r>
              <a:rPr lang="en-US" sz="2000" dirty="0" smtClean="0">
                <a:solidFill>
                  <a:prstClr val="black"/>
                </a:solidFill>
                <a:latin typeface="Arial" charset="0"/>
              </a:rPr>
              <a:t>at the </a:t>
            </a:r>
            <a:r>
              <a:rPr lang="en-US" sz="2000" dirty="0">
                <a:solidFill>
                  <a:prstClr val="black"/>
                </a:solidFill>
                <a:latin typeface="Arial" charset="0"/>
              </a:rPr>
              <a:t>harbor in Puerto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</a:rPr>
              <a:t>Corsain</a:t>
            </a:r>
            <a:r>
              <a:rPr lang="en-US" sz="2000" dirty="0">
                <a:solidFill>
                  <a:prstClr val="black"/>
                </a:solidFill>
                <a:latin typeface="Arial" charset="0"/>
              </a:rPr>
              <a:t>.</a:t>
            </a:r>
            <a:endParaRPr lang="en-US" sz="2000" b="1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04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Sump cleaning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/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Brazil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050" y="1780649"/>
            <a:ext cx="5134045" cy="3399300"/>
          </a:xfrm>
          <a:prstGeom prst="rect">
            <a:avLst/>
          </a:prstGeom>
        </p:spPr>
      </p:pic>
      <p:sp>
        <p:nvSpPr>
          <p:cNvPr id="8" name="Rektangel 7"/>
          <p:cNvSpPr/>
          <p:nvPr/>
        </p:nvSpPr>
        <p:spPr>
          <a:xfrm>
            <a:off x="323252" y="1990898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0" dirty="0">
                <a:latin typeface="Arial" panose="020B0604020202020204" pitchFamily="34" charset="0"/>
                <a:cs typeface="Arial" panose="020B0604020202020204" pitchFamily="34" charset="0"/>
              </a:rPr>
              <a:t>An open pit mining company chose a Grindex Bravo </a:t>
            </a:r>
            <a:r>
              <a:rPr lang="en-US" sz="2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600 pump </a:t>
            </a:r>
            <a:r>
              <a:rPr lang="en-US" sz="2000" b="0" dirty="0">
                <a:latin typeface="Arial" panose="020B0604020202020204" pitchFamily="34" charset="0"/>
                <a:cs typeface="Arial" panose="020B0604020202020204" pitchFamily="34" charset="0"/>
              </a:rPr>
              <a:t>for a slurry application in a sedimentation sump.</a:t>
            </a:r>
          </a:p>
          <a:p>
            <a:r>
              <a:rPr lang="en-US" sz="2000" b="0" dirty="0">
                <a:latin typeface="Arial" panose="020B0604020202020204" pitchFamily="34" charset="0"/>
                <a:cs typeface="Arial" panose="020B0604020202020204" pitchFamily="34" charset="0"/>
              </a:rPr>
              <a:t>The pump replaced a conventional dredging </a:t>
            </a:r>
            <a:r>
              <a:rPr lang="en-US" sz="2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installation and </a:t>
            </a:r>
            <a:r>
              <a:rPr lang="en-US" sz="2000" b="0" dirty="0">
                <a:latin typeface="Arial" panose="020B0604020202020204" pitchFamily="34" charset="0"/>
                <a:cs typeface="Arial" panose="020B0604020202020204" pitchFamily="34" charset="0"/>
              </a:rPr>
              <a:t>held several advantages; ease of </a:t>
            </a:r>
            <a:r>
              <a:rPr lang="en-US" sz="2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installation, excellent </a:t>
            </a:r>
            <a:r>
              <a:rPr lang="en-US" sz="2000" b="0" dirty="0">
                <a:latin typeface="Arial" panose="020B0604020202020204" pitchFamily="34" charset="0"/>
                <a:cs typeface="Arial" panose="020B0604020202020204" pitchFamily="34" charset="0"/>
              </a:rPr>
              <a:t>performance, and superior abrasion resistance.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04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7567942" cy="843473"/>
          </a:xfr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Long distance pumping / Sweden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0299" y="1374490"/>
            <a:ext cx="5625448" cy="3763117"/>
          </a:xfrm>
          <a:prstGeom prst="rect">
            <a:avLst/>
          </a:prstGeom>
        </p:spPr>
      </p:pic>
      <p:sp>
        <p:nvSpPr>
          <p:cNvPr id="8" name="Rektangel 7"/>
          <p:cNvSpPr/>
          <p:nvPr/>
        </p:nvSpPr>
        <p:spPr>
          <a:xfrm>
            <a:off x="360960" y="1574268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prstClr val="black"/>
                </a:solidFill>
                <a:latin typeface="Arial" charset="0"/>
              </a:rPr>
              <a:t>When a new, more environmentally friendly method of port construction </a:t>
            </a:r>
            <a:r>
              <a:rPr lang="en-US" sz="2000" dirty="0" smtClean="0">
                <a:solidFill>
                  <a:prstClr val="black"/>
                </a:solidFill>
                <a:latin typeface="Arial" charset="0"/>
              </a:rPr>
              <a:t>was carried </a:t>
            </a:r>
            <a:r>
              <a:rPr lang="en-US" sz="2000" dirty="0">
                <a:solidFill>
                  <a:prstClr val="black"/>
                </a:solidFill>
                <a:latin typeface="Arial" charset="0"/>
              </a:rPr>
              <a:t>out in the port of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</a:rPr>
              <a:t>Gävle</a:t>
            </a:r>
            <a:r>
              <a:rPr lang="en-US" sz="2000" dirty="0">
                <a:solidFill>
                  <a:prstClr val="black"/>
                </a:solidFill>
                <a:latin typeface="Arial" charset="0"/>
              </a:rPr>
              <a:t> in Sweden, it involved pumping hard </a:t>
            </a:r>
            <a:r>
              <a:rPr lang="en-US" sz="2000" dirty="0" smtClean="0">
                <a:solidFill>
                  <a:prstClr val="black"/>
                </a:solidFill>
                <a:latin typeface="Arial" charset="0"/>
              </a:rPr>
              <a:t>wearing material </a:t>
            </a:r>
            <a:r>
              <a:rPr lang="en-US" sz="2000" dirty="0">
                <a:solidFill>
                  <a:prstClr val="black"/>
                </a:solidFill>
                <a:latin typeface="Arial" charset="0"/>
              </a:rPr>
              <a:t>over a long distance. Grindex Hard Iron™ Bravo 700 pumps </a:t>
            </a:r>
            <a:r>
              <a:rPr lang="en-US" sz="2000" dirty="0" smtClean="0">
                <a:solidFill>
                  <a:prstClr val="black"/>
                </a:solidFill>
                <a:latin typeface="Arial" charset="0"/>
              </a:rPr>
              <a:t>were connected </a:t>
            </a:r>
            <a:r>
              <a:rPr lang="en-US" sz="2000" dirty="0">
                <a:solidFill>
                  <a:prstClr val="black"/>
                </a:solidFill>
                <a:latin typeface="Arial" charset="0"/>
              </a:rPr>
              <a:t>in series and worked 24/7 for about 80 days pumping the </a:t>
            </a:r>
            <a:r>
              <a:rPr lang="en-US" sz="2000" dirty="0" smtClean="0">
                <a:solidFill>
                  <a:prstClr val="black"/>
                </a:solidFill>
                <a:latin typeface="Arial" charset="0"/>
              </a:rPr>
              <a:t>mixture 1,200 </a:t>
            </a:r>
            <a:r>
              <a:rPr lang="en-US" sz="2000" dirty="0">
                <a:solidFill>
                  <a:prstClr val="black"/>
                </a:solidFill>
                <a:latin typeface="Arial" charset="0"/>
              </a:rPr>
              <a:t>meters to </a:t>
            </a:r>
            <a:r>
              <a:rPr lang="en-US" sz="2000" dirty="0" smtClean="0">
                <a:solidFill>
                  <a:prstClr val="black"/>
                </a:solidFill>
                <a:latin typeface="Arial" charset="0"/>
              </a:rPr>
              <a:t>the construction </a:t>
            </a:r>
            <a:r>
              <a:rPr lang="en-US" sz="2000" dirty="0">
                <a:solidFill>
                  <a:prstClr val="black"/>
                </a:solidFill>
                <a:latin typeface="Arial" charset="0"/>
              </a:rPr>
              <a:t>site.</a:t>
            </a:r>
            <a:endParaRPr lang="en-US" sz="2000" b="1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7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Features and benefits (main)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352" y="1173693"/>
            <a:ext cx="2629536" cy="4869160"/>
          </a:xfrm>
          <a:prstGeom prst="rect">
            <a:avLst/>
          </a:prstGeom>
        </p:spPr>
      </p:pic>
      <p:sp>
        <p:nvSpPr>
          <p:cNvPr id="8" name="Rektangel 7"/>
          <p:cNvSpPr/>
          <p:nvPr/>
        </p:nvSpPr>
        <p:spPr>
          <a:xfrm>
            <a:off x="1613200" y="1389717"/>
            <a:ext cx="30963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EXTERNAL </a:t>
            </a:r>
            <a:r>
              <a:rPr lang="en-US" sz="1400" dirty="0" smtClean="0">
                <a:solidFill>
                  <a:srgbClr val="FF0000"/>
                </a:solidFill>
                <a:latin typeface="Arial" charset="0"/>
              </a:rPr>
              <a:t>CONTROL PANEL</a:t>
            </a:r>
            <a:endParaRPr lang="en-US" sz="1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9" name="Rektangel 8"/>
          <p:cNvSpPr/>
          <p:nvPr/>
        </p:nvSpPr>
        <p:spPr>
          <a:xfrm>
            <a:off x="1673396" y="2810132"/>
            <a:ext cx="1550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SURVEILLANCE</a:t>
            </a:r>
            <a:endParaRPr lang="en-US" sz="1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Rektangel 9"/>
          <p:cNvSpPr/>
          <p:nvPr/>
        </p:nvSpPr>
        <p:spPr>
          <a:xfrm>
            <a:off x="1683308" y="3526784"/>
            <a:ext cx="15888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PUMP HOUSING</a:t>
            </a:r>
            <a:endParaRPr lang="en-US" sz="1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1681016" y="4312329"/>
            <a:ext cx="18614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CLOSED IMPELLER</a:t>
            </a:r>
            <a:endParaRPr lang="en-US" sz="1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1705763" y="5356700"/>
            <a:ext cx="10716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AGITATOR</a:t>
            </a:r>
            <a:endParaRPr lang="en-US" sz="1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Rektangel 12"/>
          <p:cNvSpPr/>
          <p:nvPr/>
        </p:nvSpPr>
        <p:spPr>
          <a:xfrm>
            <a:off x="7813136" y="1372393"/>
            <a:ext cx="22619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THERMAL PROTECTION</a:t>
            </a:r>
            <a:endParaRPr lang="en-US" sz="1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" name="Rektangel 13"/>
          <p:cNvSpPr/>
          <p:nvPr/>
        </p:nvSpPr>
        <p:spPr>
          <a:xfrm>
            <a:off x="7827612" y="2173163"/>
            <a:ext cx="17508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COOLING JACKET</a:t>
            </a:r>
            <a:endParaRPr lang="en-US" sz="1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Rektangel 14"/>
          <p:cNvSpPr/>
          <p:nvPr/>
        </p:nvSpPr>
        <p:spPr>
          <a:xfrm>
            <a:off x="7865320" y="2967037"/>
            <a:ext cx="19415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INSPECTION PLUGS</a:t>
            </a:r>
            <a:endParaRPr lang="en-US" sz="1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" name="Rektangel 15"/>
          <p:cNvSpPr/>
          <p:nvPr/>
        </p:nvSpPr>
        <p:spPr>
          <a:xfrm>
            <a:off x="7882552" y="3728608"/>
            <a:ext cx="1749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CARTRIDGE SEAL</a:t>
            </a:r>
            <a:endParaRPr lang="en-US" sz="1400" b="1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7" name="Elbow Connector 21"/>
          <p:cNvCxnSpPr/>
          <p:nvPr/>
        </p:nvCxnSpPr>
        <p:spPr>
          <a:xfrm>
            <a:off x="3542423" y="2921263"/>
            <a:ext cx="2459073" cy="844718"/>
          </a:xfrm>
          <a:prstGeom prst="bentConnector3">
            <a:avLst>
              <a:gd name="adj1" fmla="val 99579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  <p:cxnSp>
        <p:nvCxnSpPr>
          <p:cNvPr id="18" name="Elbow Connector 21"/>
          <p:cNvCxnSpPr/>
          <p:nvPr/>
        </p:nvCxnSpPr>
        <p:spPr>
          <a:xfrm>
            <a:off x="3536858" y="3693973"/>
            <a:ext cx="1312510" cy="549776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  <p:cxnSp>
        <p:nvCxnSpPr>
          <p:cNvPr id="19" name="Straight Connector 23"/>
          <p:cNvCxnSpPr/>
          <p:nvPr/>
        </p:nvCxnSpPr>
        <p:spPr>
          <a:xfrm flipH="1">
            <a:off x="3522898" y="4468483"/>
            <a:ext cx="1902534" cy="0"/>
          </a:xfrm>
          <a:prstGeom prst="line">
            <a:avLst/>
          </a:prstGeom>
          <a:noFill/>
          <a:ln w="12700" cap="sq" cmpd="sng" algn="ctr">
            <a:solidFill>
              <a:srgbClr val="FF0000"/>
            </a:solidFill>
            <a:prstDash val="solid"/>
            <a:round/>
            <a:headEnd type="oval"/>
            <a:tailEnd type="oval"/>
          </a:ln>
          <a:effectLst>
            <a:glow rad="38100">
              <a:sysClr val="window" lastClr="FFFFFF"/>
            </a:glow>
            <a:softEdge rad="0"/>
          </a:effectLst>
        </p:spPr>
      </p:cxnSp>
      <p:cxnSp>
        <p:nvCxnSpPr>
          <p:cNvPr id="20" name="Straight Connector 23"/>
          <p:cNvCxnSpPr/>
          <p:nvPr/>
        </p:nvCxnSpPr>
        <p:spPr>
          <a:xfrm flipH="1">
            <a:off x="2833144" y="5494173"/>
            <a:ext cx="2808313" cy="0"/>
          </a:xfrm>
          <a:prstGeom prst="line">
            <a:avLst/>
          </a:prstGeom>
          <a:noFill/>
          <a:ln w="12700" cap="sq" cmpd="sng" algn="ctr">
            <a:solidFill>
              <a:srgbClr val="FF0000"/>
            </a:solidFill>
            <a:prstDash val="solid"/>
            <a:round/>
            <a:headEnd type="oval"/>
            <a:tailEnd type="oval"/>
          </a:ln>
          <a:effectLst>
            <a:glow rad="38100">
              <a:sysClr val="window" lastClr="FFFFFF"/>
            </a:glow>
            <a:softEdge rad="0"/>
          </a:effectLst>
        </p:spPr>
      </p:cxnSp>
      <p:cxnSp>
        <p:nvCxnSpPr>
          <p:cNvPr id="21" name="Straight Connector 23"/>
          <p:cNvCxnSpPr/>
          <p:nvPr/>
        </p:nvCxnSpPr>
        <p:spPr>
          <a:xfrm flipH="1">
            <a:off x="5857480" y="3896143"/>
            <a:ext cx="1944217" cy="0"/>
          </a:xfrm>
          <a:prstGeom prst="line">
            <a:avLst/>
          </a:prstGeom>
          <a:noFill/>
          <a:ln w="12700" cap="sq" cmpd="sng" algn="ctr">
            <a:solidFill>
              <a:srgbClr val="FF0000"/>
            </a:solidFill>
            <a:prstDash val="solid"/>
            <a:round/>
            <a:headEnd type="oval"/>
            <a:tailEnd type="oval"/>
          </a:ln>
          <a:effectLst>
            <a:glow rad="38100">
              <a:sysClr val="window" lastClr="FFFFFF"/>
            </a:glow>
            <a:softEdge rad="0"/>
          </a:effectLst>
        </p:spPr>
      </p:cxnSp>
      <p:cxnSp>
        <p:nvCxnSpPr>
          <p:cNvPr id="22" name="Elbow Connector 21"/>
          <p:cNvCxnSpPr/>
          <p:nvPr/>
        </p:nvCxnSpPr>
        <p:spPr>
          <a:xfrm flipV="1">
            <a:off x="6433544" y="3126256"/>
            <a:ext cx="1368152" cy="639725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  <p:cxnSp>
        <p:nvCxnSpPr>
          <p:cNvPr id="23" name="Elbow Connector 21"/>
          <p:cNvCxnSpPr/>
          <p:nvPr/>
        </p:nvCxnSpPr>
        <p:spPr>
          <a:xfrm flipV="1">
            <a:off x="6361536" y="2341095"/>
            <a:ext cx="1440160" cy="469037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  <p:cxnSp>
        <p:nvCxnSpPr>
          <p:cNvPr id="24" name="Elbow Connector 21"/>
          <p:cNvCxnSpPr/>
          <p:nvPr/>
        </p:nvCxnSpPr>
        <p:spPr>
          <a:xfrm flipV="1">
            <a:off x="6145512" y="1524037"/>
            <a:ext cx="1656184" cy="729776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  <p:cxnSp>
        <p:nvCxnSpPr>
          <p:cNvPr id="25" name="Straight Connector 23"/>
          <p:cNvCxnSpPr/>
          <p:nvPr/>
        </p:nvCxnSpPr>
        <p:spPr>
          <a:xfrm flipH="1">
            <a:off x="5785472" y="4745569"/>
            <a:ext cx="2088232" cy="0"/>
          </a:xfrm>
          <a:prstGeom prst="line">
            <a:avLst/>
          </a:prstGeom>
          <a:noFill/>
          <a:ln w="12700" cap="sq" cmpd="sng" algn="ctr">
            <a:solidFill>
              <a:srgbClr val="FF0000"/>
            </a:solidFill>
            <a:prstDash val="solid"/>
            <a:round/>
            <a:headEnd type="oval"/>
            <a:tailEnd type="oval"/>
          </a:ln>
          <a:effectLst>
            <a:glow rad="38100">
              <a:sysClr val="window" lastClr="FFFFFF"/>
            </a:glow>
            <a:softEdge rad="0"/>
          </a:effectLst>
        </p:spPr>
      </p:cxn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620" y="1810963"/>
            <a:ext cx="873494" cy="87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ktangel 26"/>
          <p:cNvSpPr/>
          <p:nvPr/>
        </p:nvSpPr>
        <p:spPr>
          <a:xfrm>
            <a:off x="7925568" y="4600776"/>
            <a:ext cx="26890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SINGLE ADJUSTMENT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FF0000"/>
                </a:solidFill>
                <a:latin typeface="Arial" charset="0"/>
              </a:rPr>
              <a:t>SLEEVE</a:t>
            </a:r>
            <a:endParaRPr lang="en-US" sz="1400" b="1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7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7907307" cy="84347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Features and benefits (Drive unit)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7574413" y="2469893"/>
            <a:ext cx="310507" cy="246221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wrap="none" lIns="216000" rtlCol="0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</a:endParaRPr>
          </a:p>
        </p:txBody>
      </p:sp>
      <p:sp>
        <p:nvSpPr>
          <p:cNvPr id="19" name="Rektangel 18"/>
          <p:cNvSpPr/>
          <p:nvPr/>
        </p:nvSpPr>
        <p:spPr>
          <a:xfrm>
            <a:off x="6539608" y="2054394"/>
            <a:ext cx="2862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latin typeface="Arial" charset="0"/>
              </a:rPr>
              <a:t>Cooling Jacket:</a:t>
            </a:r>
            <a:endParaRPr lang="en-US" sz="1200" b="1" dirty="0">
              <a:latin typeface="Arial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Enables pumping down to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the strainer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Optional (Bravo 400—900)</a:t>
            </a:r>
            <a:endParaRPr lang="en-US" sz="1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0" name="Rektangel 19"/>
          <p:cNvSpPr/>
          <p:nvPr/>
        </p:nvSpPr>
        <p:spPr>
          <a:xfrm>
            <a:off x="6505625" y="1062857"/>
            <a:ext cx="2329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latin typeface="Arial" charset="0"/>
              </a:rPr>
              <a:t>Thermal Protection:</a:t>
            </a:r>
            <a:endParaRPr lang="en-US" sz="1200" b="1" dirty="0">
              <a:latin typeface="Arial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prstClr val="black"/>
                </a:solidFill>
                <a:latin typeface="Arial" charset="0"/>
              </a:rPr>
              <a:t>Thermal </a:t>
            </a:r>
            <a:r>
              <a:rPr lang="en-US" sz="1200" dirty="0">
                <a:solidFill>
                  <a:prstClr val="black"/>
                </a:solidFill>
                <a:latin typeface="Arial" charset="0"/>
              </a:rPr>
              <a:t>protection of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Arial" charset="0"/>
              </a:rPr>
              <a:t>     the </a:t>
            </a:r>
            <a:r>
              <a:rPr lang="en-US" sz="1200" dirty="0">
                <a:solidFill>
                  <a:prstClr val="black"/>
                </a:solidFill>
                <a:latin typeface="Arial" charset="0"/>
              </a:rPr>
              <a:t>motor prevents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Arial" charset="0"/>
              </a:rPr>
              <a:t>     overheating</a:t>
            </a:r>
            <a:endParaRPr lang="en-US" sz="1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1" name="Rektangel 20"/>
          <p:cNvSpPr/>
          <p:nvPr/>
        </p:nvSpPr>
        <p:spPr>
          <a:xfrm>
            <a:off x="6539608" y="4261407"/>
            <a:ext cx="3240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latin typeface="Arial" charset="0"/>
              </a:rPr>
              <a:t>Inspection Plugs:</a:t>
            </a:r>
            <a:endParaRPr lang="en-US" sz="1200" b="1" dirty="0">
              <a:latin typeface="Arial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Quick and easy inspection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Arial" charset="0"/>
              </a:rPr>
              <a:t>   of </a:t>
            </a:r>
            <a:r>
              <a:rPr lang="en-US" sz="1200" dirty="0">
                <a:solidFill>
                  <a:prstClr val="black"/>
                </a:solidFill>
                <a:latin typeface="Arial" charset="0"/>
              </a:rPr>
              <a:t>the seal / oil condition</a:t>
            </a:r>
            <a:endParaRPr lang="en-US" sz="1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2" name="Rektangel 21"/>
          <p:cNvSpPr/>
          <p:nvPr/>
        </p:nvSpPr>
        <p:spPr>
          <a:xfrm>
            <a:off x="6556348" y="5100242"/>
            <a:ext cx="27363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latin typeface="Arial" charset="0"/>
              </a:rPr>
              <a:t>Cartridge Seal:</a:t>
            </a:r>
            <a:endParaRPr lang="en-US" sz="1200" b="1" dirty="0">
              <a:latin typeface="Arial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Patented, </a:t>
            </a:r>
            <a:r>
              <a:rPr lang="en-US" sz="1200" dirty="0" err="1">
                <a:solidFill>
                  <a:prstClr val="black"/>
                </a:solidFill>
                <a:latin typeface="Arial" charset="0"/>
              </a:rPr>
              <a:t>leakagepreventing</a:t>
            </a:r>
            <a:endParaRPr lang="en-US" sz="1200" dirty="0">
              <a:solidFill>
                <a:prstClr val="black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Arial" charset="0"/>
              </a:rPr>
              <a:t>    seal technology</a:t>
            </a:r>
            <a:endParaRPr lang="en-US" sz="1200" dirty="0">
              <a:solidFill>
                <a:prstClr val="black"/>
              </a:solidFill>
              <a:latin typeface="Arial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Available on Bravo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Arial" charset="0"/>
              </a:rPr>
              <a:t>   400—900</a:t>
            </a:r>
            <a:endParaRPr lang="en-US" sz="1200" b="1" dirty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857" y="1305299"/>
            <a:ext cx="347345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ktangel 23"/>
          <p:cNvSpPr/>
          <p:nvPr/>
        </p:nvSpPr>
        <p:spPr>
          <a:xfrm>
            <a:off x="6505625" y="3064154"/>
            <a:ext cx="26952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latin typeface="Arial" charset="0"/>
              </a:rPr>
              <a:t>Surveillance:</a:t>
            </a:r>
            <a:endParaRPr lang="en-US" sz="1200" b="1" dirty="0">
              <a:latin typeface="Arial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Sensor in the </a:t>
            </a:r>
            <a:r>
              <a:rPr lang="en-US" sz="1200" dirty="0" smtClean="0">
                <a:solidFill>
                  <a:prstClr val="black"/>
                </a:solidFill>
                <a:latin typeface="Arial" charset="0"/>
              </a:rPr>
              <a:t>inspection chamber</a:t>
            </a:r>
            <a:endParaRPr lang="en-US" sz="1200" dirty="0">
              <a:solidFill>
                <a:prstClr val="black"/>
              </a:solidFill>
              <a:latin typeface="Arial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Sensor for the detection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Arial" charset="0"/>
              </a:rPr>
              <a:t>    of </a:t>
            </a:r>
            <a:r>
              <a:rPr lang="en-US" sz="1200" dirty="0">
                <a:solidFill>
                  <a:prstClr val="black"/>
                </a:solidFill>
                <a:latin typeface="Arial" charset="0"/>
              </a:rPr>
              <a:t>water in oil housing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Arial" charset="0"/>
              </a:rPr>
              <a:t>    (</a:t>
            </a:r>
            <a:r>
              <a:rPr lang="en-US" sz="1200" dirty="0">
                <a:solidFill>
                  <a:prstClr val="black"/>
                </a:solidFill>
                <a:latin typeface="Arial" charset="0"/>
              </a:rPr>
              <a:t>Bravo 200 and 300)</a:t>
            </a:r>
            <a:endParaRPr lang="en-US" sz="1200" b="1" dirty="0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25" name="Elbow Connector 21"/>
          <p:cNvCxnSpPr/>
          <p:nvPr/>
        </p:nvCxnSpPr>
        <p:spPr>
          <a:xfrm flipV="1">
            <a:off x="3650105" y="1210693"/>
            <a:ext cx="2840280" cy="1853461"/>
          </a:xfrm>
          <a:prstGeom prst="bentConnector3">
            <a:avLst>
              <a:gd name="adj1" fmla="val 25586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  <p:cxnSp>
        <p:nvCxnSpPr>
          <p:cNvPr id="26" name="Elbow Connector 21"/>
          <p:cNvCxnSpPr/>
          <p:nvPr/>
        </p:nvCxnSpPr>
        <p:spPr>
          <a:xfrm flipV="1">
            <a:off x="4010145" y="2211720"/>
            <a:ext cx="2492470" cy="1490842"/>
          </a:xfrm>
          <a:prstGeom prst="bentConnector3">
            <a:avLst>
              <a:gd name="adj1" fmla="val 27072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  <p:cxnSp>
        <p:nvCxnSpPr>
          <p:cNvPr id="27" name="Elbow Connector 21"/>
          <p:cNvCxnSpPr/>
          <p:nvPr/>
        </p:nvCxnSpPr>
        <p:spPr>
          <a:xfrm flipV="1">
            <a:off x="3506089" y="3181287"/>
            <a:ext cx="2984296" cy="2232248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  <p:cxnSp>
        <p:nvCxnSpPr>
          <p:cNvPr id="28" name="Elbow Connector 21"/>
          <p:cNvCxnSpPr/>
          <p:nvPr/>
        </p:nvCxnSpPr>
        <p:spPr>
          <a:xfrm flipV="1">
            <a:off x="4154161" y="4404659"/>
            <a:ext cx="2336224" cy="1132786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  <p:cxnSp>
        <p:nvCxnSpPr>
          <p:cNvPr id="29" name="Elbow Connector 21"/>
          <p:cNvCxnSpPr/>
          <p:nvPr/>
        </p:nvCxnSpPr>
        <p:spPr>
          <a:xfrm flipV="1">
            <a:off x="3074041" y="5223799"/>
            <a:ext cx="3431584" cy="477768"/>
          </a:xfrm>
          <a:prstGeom prst="bentConnector3">
            <a:avLst>
              <a:gd name="adj1" fmla="val 77091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</p:spTree>
    <p:extLst>
      <p:ext uri="{BB962C8B-B14F-4D97-AF65-F5344CB8AC3E}">
        <p14:creationId xmlns:p14="http://schemas.microsoft.com/office/powerpoint/2010/main" val="6217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7935588" cy="84347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Features and benefits (Hydraulic)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7253895" y="2337915"/>
            <a:ext cx="310507" cy="246221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wrap="none" lIns="216000" rtlCol="0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6895540" y="1393802"/>
            <a:ext cx="228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Arial" charset="0"/>
              </a:rPr>
              <a:t>Single Adjustment Sleeve:</a:t>
            </a:r>
            <a:endParaRPr lang="en-US" sz="1200" b="1" dirty="0">
              <a:solidFill>
                <a:prstClr val="black"/>
              </a:solidFill>
              <a:latin typeface="Arial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Quick readjustment </a:t>
            </a:r>
            <a:r>
              <a:rPr lang="en-US" sz="1200" dirty="0" smtClean="0">
                <a:solidFill>
                  <a:prstClr val="black"/>
                </a:solidFill>
                <a:latin typeface="Arial" charset="0"/>
              </a:rPr>
              <a:t>to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Arial" charset="0"/>
              </a:rPr>
              <a:t>    as-new performance</a:t>
            </a:r>
            <a:endParaRPr lang="en-US" sz="1200" b="1" dirty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450" y="1881157"/>
            <a:ext cx="4970333" cy="360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ktangel 9"/>
          <p:cNvSpPr/>
          <p:nvPr/>
        </p:nvSpPr>
        <p:spPr>
          <a:xfrm>
            <a:off x="6924059" y="2337915"/>
            <a:ext cx="25442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Arial" charset="0"/>
              </a:rPr>
              <a:t>Pump Housing:</a:t>
            </a:r>
            <a:endParaRPr lang="en-US" sz="1200" b="1" dirty="0">
              <a:solidFill>
                <a:prstClr val="black"/>
              </a:solidFill>
              <a:latin typeface="Arial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Cast iron (Bravo 200 and 300)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Hard Iron™ (Bravo 400—900)</a:t>
            </a:r>
            <a:endParaRPr lang="en-US" sz="1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6916831" y="3301224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Arial" charset="0"/>
              </a:rPr>
              <a:t>Closed Impeller:</a:t>
            </a:r>
            <a:endParaRPr lang="en-US" sz="1200" b="1" dirty="0">
              <a:solidFill>
                <a:prstClr val="black"/>
              </a:solidFill>
              <a:latin typeface="Arial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In Hard Iron™ for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maximum wear resistance</a:t>
            </a:r>
            <a:endParaRPr lang="en-US" sz="1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6922571" y="4221363"/>
            <a:ext cx="26596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Arial" charset="0"/>
              </a:rPr>
              <a:t>Agitator:</a:t>
            </a:r>
            <a:endParaRPr lang="en-US" sz="1200" b="1" dirty="0">
              <a:solidFill>
                <a:prstClr val="black"/>
              </a:solidFill>
              <a:latin typeface="Arial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More solids into suspension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Integrated agitator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Arial" charset="0"/>
              </a:rPr>
              <a:t>    removal </a:t>
            </a:r>
            <a:r>
              <a:rPr lang="en-US" sz="1200" dirty="0">
                <a:solidFill>
                  <a:prstClr val="black"/>
                </a:solidFill>
                <a:latin typeface="Arial" charset="0"/>
              </a:rPr>
              <a:t>function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Available on Bravo 400—900</a:t>
            </a:r>
            <a:endParaRPr lang="en-US" sz="1200" b="1" dirty="0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13" name="Elbow Connector 21"/>
          <p:cNvCxnSpPr/>
          <p:nvPr/>
        </p:nvCxnSpPr>
        <p:spPr>
          <a:xfrm flipV="1">
            <a:off x="3257579" y="1528294"/>
            <a:ext cx="3616609" cy="1593023"/>
          </a:xfrm>
          <a:prstGeom prst="bentConnector3">
            <a:avLst>
              <a:gd name="adj1" fmla="val -356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  <p:cxnSp>
        <p:nvCxnSpPr>
          <p:cNvPr id="14" name="Elbow Connector 21"/>
          <p:cNvCxnSpPr/>
          <p:nvPr/>
        </p:nvCxnSpPr>
        <p:spPr>
          <a:xfrm>
            <a:off x="3905651" y="2661080"/>
            <a:ext cx="3024336" cy="793989"/>
          </a:xfrm>
          <a:prstGeom prst="bentConnector3">
            <a:avLst>
              <a:gd name="adj1" fmla="val 113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  <p:cxnSp>
        <p:nvCxnSpPr>
          <p:cNvPr id="15" name="Elbow Connector 21"/>
          <p:cNvCxnSpPr/>
          <p:nvPr/>
        </p:nvCxnSpPr>
        <p:spPr>
          <a:xfrm flipV="1">
            <a:off x="3545611" y="4349004"/>
            <a:ext cx="3378448" cy="307300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  <p:cxnSp>
        <p:nvCxnSpPr>
          <p:cNvPr id="16" name="Elbow Connector 21"/>
          <p:cNvCxnSpPr/>
          <p:nvPr/>
        </p:nvCxnSpPr>
        <p:spPr>
          <a:xfrm>
            <a:off x="4769747" y="2473155"/>
            <a:ext cx="2160240" cy="1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headEnd type="oval"/>
            <a:tailEnd type="oval"/>
          </a:ln>
          <a:effectLst>
            <a:glow rad="38100">
              <a:sysClr val="window" lastClr="FFFFFF"/>
            </a:glow>
          </a:effectLst>
        </p:spPr>
      </p:cxnSp>
    </p:spTree>
    <p:extLst>
      <p:ext uri="{BB962C8B-B14F-4D97-AF65-F5344CB8AC3E}">
        <p14:creationId xmlns:p14="http://schemas.microsoft.com/office/powerpoint/2010/main" val="294085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Grind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53038"/>
      </a:accent1>
      <a:accent2>
        <a:srgbClr val="9A9A9C"/>
      </a:accent2>
      <a:accent3>
        <a:srgbClr val="9A9A9C"/>
      </a:accent3>
      <a:accent4>
        <a:srgbClr val="FFC000"/>
      </a:accent4>
      <a:accent5>
        <a:srgbClr val="5B9BD5"/>
      </a:accent5>
      <a:accent6>
        <a:srgbClr val="70AD47"/>
      </a:accent6>
      <a:hlink>
        <a:srgbClr val="E53038"/>
      </a:hlink>
      <a:folHlink>
        <a:srgbClr val="E53038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ConnectBase" ma:contentTypeID="0x010100610B7A7F5098FD4A829D3CC11A1F564700D1A13826D47A5544AFEB07453DBE66D4" ma:contentTypeVersion="4" ma:contentTypeDescription="Connect Base Content Type" ma:contentTypeScope="" ma:versionID="f2c4bf4fd881161551429880baa40c7c">
  <xsd:schema xmlns:xsd="http://www.w3.org/2001/XMLSchema" xmlns:xs="http://www.w3.org/2001/XMLSchema" xmlns:p="http://schemas.microsoft.com/office/2006/metadata/properties" xmlns:ns2="a20271f6-64e7-4fdf-8ebc-702bc282b0ba" targetNamespace="http://schemas.microsoft.com/office/2006/metadata/properties" ma:root="true" ma:fieldsID="ee1af37847353c27781e496795a0a7bd" ns2:_="">
    <xsd:import namespace="a20271f6-64e7-4fdf-8ebc-702bc282b0b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InformationClassification" minOccurs="0"/>
                <xsd:element ref="ns2:Disclaim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0271f6-64e7-4fdf-8ebc-702bc282b0b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InformationClassification" ma:index="11" nillable="true" ma:displayName="InformationClassification" ma:internalName="InformationClassification" ma:readOnly="false">
      <xsd:simpleType>
        <xsd:restriction base="dms:Unknown"/>
      </xsd:simpleType>
    </xsd:element>
    <xsd:element name="Disclaimer" ma:index="12" nillable="true" ma:displayName="Disclaimer" ma:internalName="Disclaimer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b04ed549-6563-4eb2-b8f1-991794b28041" ContentTypeId="0x010100610B7A7F5098FD4A829D3CC11A1F5647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Classification xmlns="a20271f6-64e7-4fdf-8ebc-702bc282b0ba">Public</InformationClassification>
    <Disclaimer xmlns="a20271f6-64e7-4fdf-8ebc-702bc282b0ba" xsi:nil="true"/>
  </documentManagement>
</p:properti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A3305D-8825-4B5E-93DD-26A5E46DC8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0271f6-64e7-4fdf-8ebc-702bc282b0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77C78F-5767-420D-9D23-D1AE7DA5CA87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0B3134B4-11AF-4C0F-88DC-9279ED924CA4}">
  <ds:schemaRefs>
    <ds:schemaRef ds:uri="http://purl.org/dc/dcmitype/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a20271f6-64e7-4fdf-8ebc-702bc282b0ba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56E2AD14-F326-4A44-8F0D-284FB481151F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7FC6663-2FF8-42BD-82C4-72EBD60745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2333</TotalTime>
  <Words>423</Words>
  <Application>Microsoft Office PowerPoint</Application>
  <PresentationFormat>Anpassad</PresentationFormat>
  <Paragraphs>83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17</vt:i4>
      </vt:variant>
    </vt:vector>
  </HeadingPairs>
  <TitlesOfParts>
    <vt:vector size="18" baseType="lpstr">
      <vt:lpstr>Office-tema</vt:lpstr>
      <vt:lpstr>Bravo Product Presentation</vt:lpstr>
      <vt:lpstr>Pioneering technology</vt:lpstr>
      <vt:lpstr>Slurry Applications</vt:lpstr>
      <vt:lpstr>Harbour slurry pumping / El Salvador</vt:lpstr>
      <vt:lpstr>Sump cleaning/  Brazil</vt:lpstr>
      <vt:lpstr>Long distance pumping / Sweden</vt:lpstr>
      <vt:lpstr>Features and benefits (main)</vt:lpstr>
      <vt:lpstr>Features and benefits (Drive unit)</vt:lpstr>
      <vt:lpstr>Features and benefits (Hydraulic)</vt:lpstr>
      <vt:lpstr>Features and benefits (Control Panel)</vt:lpstr>
      <vt:lpstr>Technical data and performance 50Hz</vt:lpstr>
      <vt:lpstr>Technical data and performance 50 Hz</vt:lpstr>
      <vt:lpstr>Technical data and performance 60 Hz</vt:lpstr>
      <vt:lpstr>Technical data and performance 60 Hz</vt:lpstr>
      <vt:lpstr>Options</vt:lpstr>
      <vt:lpstr>Did you know?</vt:lpstr>
      <vt:lpstr>Need More Information 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Magnus Rysjö</dc:creator>
  <cp:lastModifiedBy>Windows User</cp:lastModifiedBy>
  <cp:revision>57</cp:revision>
  <dcterms:created xsi:type="dcterms:W3CDTF">2017-04-19T18:30:40Z</dcterms:created>
  <dcterms:modified xsi:type="dcterms:W3CDTF">2017-05-22T11:34:23Z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0x010100610B7A7F5098FD4A829D3CC11A1F564700D1A13826D47A5544AFEB07453DBE66D4</vt:lpwstr>
  </property>
</Properties>
</file>